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41"/>
  </p:notesMasterIdLst>
  <p:sldIdLst>
    <p:sldId id="256" r:id="rId2"/>
    <p:sldId id="257" r:id="rId3"/>
    <p:sldId id="299" r:id="rId4"/>
    <p:sldId id="258" r:id="rId5"/>
    <p:sldId id="259" r:id="rId6"/>
    <p:sldId id="272" r:id="rId7"/>
    <p:sldId id="278" r:id="rId8"/>
    <p:sldId id="280" r:id="rId9"/>
    <p:sldId id="277" r:id="rId10"/>
    <p:sldId id="276" r:id="rId11"/>
    <p:sldId id="282" r:id="rId12"/>
    <p:sldId id="300" r:id="rId13"/>
    <p:sldId id="260" r:id="rId14"/>
    <p:sldId id="263" r:id="rId15"/>
    <p:sldId id="261" r:id="rId16"/>
    <p:sldId id="264" r:id="rId17"/>
    <p:sldId id="303" r:id="rId18"/>
    <p:sldId id="266" r:id="rId19"/>
    <p:sldId id="271" r:id="rId20"/>
    <p:sldId id="306" r:id="rId21"/>
    <p:sldId id="308" r:id="rId22"/>
    <p:sldId id="268" r:id="rId23"/>
    <p:sldId id="269" r:id="rId24"/>
    <p:sldId id="273" r:id="rId25"/>
    <p:sldId id="270" r:id="rId26"/>
    <p:sldId id="302" r:id="rId27"/>
    <p:sldId id="301" r:id="rId28"/>
    <p:sldId id="285" r:id="rId29"/>
    <p:sldId id="294" r:id="rId30"/>
    <p:sldId id="298" r:id="rId31"/>
    <p:sldId id="292" r:id="rId32"/>
    <p:sldId id="291" r:id="rId33"/>
    <p:sldId id="295" r:id="rId34"/>
    <p:sldId id="296" r:id="rId35"/>
    <p:sldId id="297" r:id="rId36"/>
    <p:sldId id="293" r:id="rId37"/>
    <p:sldId id="290" r:id="rId38"/>
    <p:sldId id="304" r:id="rId39"/>
    <p:sldId id="305"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F8D51BB-D425-42EC-BDCD-66A51357C1CB}" type="doc">
      <dgm:prSet loTypeId="urn:microsoft.com/office/officeart/2005/8/layout/venn1" loCatId="relationship" qsTypeId="urn:microsoft.com/office/officeart/2005/8/quickstyle/simple1" qsCatId="simple" csTypeId="urn:microsoft.com/office/officeart/2005/8/colors/accent1_2" csCatId="accent1" phldr="1"/>
      <dgm:spPr/>
    </dgm:pt>
    <dgm:pt modelId="{6AAF71BC-024A-4266-8CAD-0FB467A45519}" type="pres">
      <dgm:prSet presAssocID="{6F8D51BB-D425-42EC-BDCD-66A51357C1CB}" presName="compositeShape" presStyleCnt="0">
        <dgm:presLayoutVars>
          <dgm:chMax val="7"/>
          <dgm:dir/>
          <dgm:resizeHandles val="exact"/>
        </dgm:presLayoutVars>
      </dgm:prSet>
      <dgm:spPr/>
    </dgm:pt>
  </dgm:ptLst>
  <dgm:cxnLst>
    <dgm:cxn modelId="{8BFDE8F4-CBA1-46E6-95C4-2373A192E9A2}" type="presOf" srcId="{6F8D51BB-D425-42EC-BDCD-66A51357C1CB}" destId="{6AAF71BC-024A-4266-8CAD-0FB467A45519}" srcOrd="0"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A318E725-FD2A-47B4-AB58-324021FA91EB}" type="doc">
      <dgm:prSet loTypeId="urn:microsoft.com/office/officeart/2005/8/layout/venn1" loCatId="relationship" qsTypeId="urn:microsoft.com/office/officeart/2005/8/quickstyle/simple1" qsCatId="simple" csTypeId="urn:microsoft.com/office/officeart/2005/8/colors/accent1_2" csCatId="accent1" phldr="1"/>
      <dgm:spPr/>
    </dgm:pt>
    <dgm:pt modelId="{956E1B5A-A7D4-4E75-AA2F-C3A1AE425DE7}">
      <dgm:prSet phldrT="[Text]"/>
      <dgm:spPr>
        <a:solidFill>
          <a:srgbClr val="66FF33">
            <a:alpha val="50000"/>
          </a:srgbClr>
        </a:solidFill>
      </dgm:spPr>
      <dgm:t>
        <a:bodyPr/>
        <a:lstStyle/>
        <a:p>
          <a:r>
            <a:rPr lang="en-US" dirty="0" smtClean="0"/>
            <a:t>AISI</a:t>
          </a:r>
          <a:endParaRPr lang="en-CA" dirty="0"/>
        </a:p>
      </dgm:t>
    </dgm:pt>
    <dgm:pt modelId="{279CBA97-2B04-461B-8A83-98CE3CA95D35}" type="parTrans" cxnId="{F437FCE5-06ED-4D90-87C8-3FFAB193EB0A}">
      <dgm:prSet/>
      <dgm:spPr/>
      <dgm:t>
        <a:bodyPr/>
        <a:lstStyle/>
        <a:p>
          <a:endParaRPr lang="en-CA"/>
        </a:p>
      </dgm:t>
    </dgm:pt>
    <dgm:pt modelId="{4ADF359D-76FF-496F-9E43-D2DD777F1C35}" type="sibTrans" cxnId="{F437FCE5-06ED-4D90-87C8-3FFAB193EB0A}">
      <dgm:prSet/>
      <dgm:spPr/>
      <dgm:t>
        <a:bodyPr/>
        <a:lstStyle/>
        <a:p>
          <a:endParaRPr lang="en-CA"/>
        </a:p>
      </dgm:t>
    </dgm:pt>
    <dgm:pt modelId="{5C77A3E6-5914-4C77-A998-F57FCF555B4C}">
      <dgm:prSet phldrT="[Text]"/>
      <dgm:spPr>
        <a:solidFill>
          <a:srgbClr val="00B0F0">
            <a:alpha val="50000"/>
          </a:srgbClr>
        </a:solidFill>
      </dgm:spPr>
      <dgm:t>
        <a:bodyPr/>
        <a:lstStyle/>
        <a:p>
          <a:pPr algn="l"/>
          <a:r>
            <a:rPr lang="en-US" dirty="0" smtClean="0"/>
            <a:t>Sp. Ed. </a:t>
          </a:r>
          <a:endParaRPr lang="en-CA" dirty="0"/>
        </a:p>
      </dgm:t>
    </dgm:pt>
    <dgm:pt modelId="{2A6FD87D-3368-4B01-B604-6E0A05465C09}" type="parTrans" cxnId="{9ABBA239-7BED-447E-9AD3-A48A14202607}">
      <dgm:prSet/>
      <dgm:spPr/>
      <dgm:t>
        <a:bodyPr/>
        <a:lstStyle/>
        <a:p>
          <a:endParaRPr lang="en-CA"/>
        </a:p>
      </dgm:t>
    </dgm:pt>
    <dgm:pt modelId="{EE37730B-5528-489C-BB93-78A9358DFA65}" type="sibTrans" cxnId="{9ABBA239-7BED-447E-9AD3-A48A14202607}">
      <dgm:prSet/>
      <dgm:spPr/>
      <dgm:t>
        <a:bodyPr/>
        <a:lstStyle/>
        <a:p>
          <a:endParaRPr lang="en-CA"/>
        </a:p>
      </dgm:t>
    </dgm:pt>
    <dgm:pt modelId="{172F458F-4F5E-45A2-8939-7B339F79926A}">
      <dgm:prSet phldrT="[Text]"/>
      <dgm:spPr>
        <a:solidFill>
          <a:srgbClr val="FF0000">
            <a:alpha val="50000"/>
          </a:srgbClr>
        </a:solidFill>
      </dgm:spPr>
      <dgm:t>
        <a:bodyPr/>
        <a:lstStyle/>
        <a:p>
          <a:r>
            <a:rPr lang="en-US" dirty="0" smtClean="0"/>
            <a:t>Admin</a:t>
          </a:r>
          <a:endParaRPr lang="en-CA" dirty="0"/>
        </a:p>
      </dgm:t>
    </dgm:pt>
    <dgm:pt modelId="{896D8808-155D-4817-B8B5-19BC251BCA6C}" type="parTrans" cxnId="{60E18C0B-C48F-4557-9BB3-DDCD1C97E1AE}">
      <dgm:prSet/>
      <dgm:spPr/>
      <dgm:t>
        <a:bodyPr/>
        <a:lstStyle/>
        <a:p>
          <a:endParaRPr lang="en-CA"/>
        </a:p>
      </dgm:t>
    </dgm:pt>
    <dgm:pt modelId="{FA475A6B-0914-4DA3-9FB4-27D07B28831C}" type="sibTrans" cxnId="{60E18C0B-C48F-4557-9BB3-DDCD1C97E1AE}">
      <dgm:prSet/>
      <dgm:spPr/>
      <dgm:t>
        <a:bodyPr/>
        <a:lstStyle/>
        <a:p>
          <a:endParaRPr lang="en-CA"/>
        </a:p>
      </dgm:t>
    </dgm:pt>
    <dgm:pt modelId="{191B8A3D-441D-441D-825C-568B41D9E8B2}" type="pres">
      <dgm:prSet presAssocID="{A318E725-FD2A-47B4-AB58-324021FA91EB}" presName="compositeShape" presStyleCnt="0">
        <dgm:presLayoutVars>
          <dgm:chMax val="7"/>
          <dgm:dir/>
          <dgm:resizeHandles val="exact"/>
        </dgm:presLayoutVars>
      </dgm:prSet>
      <dgm:spPr/>
    </dgm:pt>
    <dgm:pt modelId="{12C275BB-2049-430D-9E12-9AC2A645F488}" type="pres">
      <dgm:prSet presAssocID="{956E1B5A-A7D4-4E75-AA2F-C3A1AE425DE7}" presName="circ1" presStyleLbl="vennNode1" presStyleIdx="0" presStyleCnt="3" custScaleX="67277" custScaleY="63855" custLinFactNeighborX="305" custLinFactNeighborY="15060"/>
      <dgm:spPr/>
    </dgm:pt>
    <dgm:pt modelId="{A084A0B7-7CB7-466C-BE9F-D24E28598653}" type="pres">
      <dgm:prSet presAssocID="{956E1B5A-A7D4-4E75-AA2F-C3A1AE425DE7}" presName="circ1Tx" presStyleLbl="revTx" presStyleIdx="0" presStyleCnt="0">
        <dgm:presLayoutVars>
          <dgm:chMax val="0"/>
          <dgm:chPref val="0"/>
          <dgm:bulletEnabled val="1"/>
        </dgm:presLayoutVars>
      </dgm:prSet>
      <dgm:spPr/>
    </dgm:pt>
    <dgm:pt modelId="{14864FD2-000A-4649-A86B-F27A66A4B4C8}" type="pres">
      <dgm:prSet presAssocID="{5C77A3E6-5914-4C77-A998-F57FCF555B4C}" presName="circ2" presStyleLbl="vennNode1" presStyleIdx="1" presStyleCnt="3" custScaleX="63855" custScaleY="60141" custLinFactNeighborX="20944" custLinFactNeighborY="10195"/>
      <dgm:spPr/>
    </dgm:pt>
    <dgm:pt modelId="{EBB83162-A287-40A5-835A-02CF0AAE0B84}" type="pres">
      <dgm:prSet presAssocID="{5C77A3E6-5914-4C77-A998-F57FCF555B4C}" presName="circ2Tx" presStyleLbl="revTx" presStyleIdx="0" presStyleCnt="0">
        <dgm:presLayoutVars>
          <dgm:chMax val="0"/>
          <dgm:chPref val="0"/>
          <dgm:bulletEnabled val="1"/>
        </dgm:presLayoutVars>
      </dgm:prSet>
      <dgm:spPr/>
    </dgm:pt>
    <dgm:pt modelId="{4365F9DA-C729-4F06-B304-FE7D296D5BE3}" type="pres">
      <dgm:prSet presAssocID="{172F458F-4F5E-45A2-8939-7B339F79926A}" presName="circ3" presStyleLbl="vennNode1" presStyleIdx="2" presStyleCnt="3" custScaleX="67872" custScaleY="65176" custLinFactNeighborX="-23354" custLinFactNeighborY="12712"/>
      <dgm:spPr/>
    </dgm:pt>
    <dgm:pt modelId="{D86683EE-DC01-4E83-8C91-89A2DE37C14D}" type="pres">
      <dgm:prSet presAssocID="{172F458F-4F5E-45A2-8939-7B339F79926A}" presName="circ3Tx" presStyleLbl="revTx" presStyleIdx="0" presStyleCnt="0">
        <dgm:presLayoutVars>
          <dgm:chMax val="0"/>
          <dgm:chPref val="0"/>
          <dgm:bulletEnabled val="1"/>
        </dgm:presLayoutVars>
      </dgm:prSet>
      <dgm:spPr/>
    </dgm:pt>
  </dgm:ptLst>
  <dgm:cxnLst>
    <dgm:cxn modelId="{6234BB0B-92F1-4C6A-8BCF-85C436A62B35}" type="presOf" srcId="{5C77A3E6-5914-4C77-A998-F57FCF555B4C}" destId="{EBB83162-A287-40A5-835A-02CF0AAE0B84}" srcOrd="1" destOrd="0" presId="urn:microsoft.com/office/officeart/2005/8/layout/venn1"/>
    <dgm:cxn modelId="{FB5CB3CA-5DD0-4815-BB3F-2B18A8273A43}" type="presOf" srcId="{172F458F-4F5E-45A2-8939-7B339F79926A}" destId="{4365F9DA-C729-4F06-B304-FE7D296D5BE3}" srcOrd="0" destOrd="0" presId="urn:microsoft.com/office/officeart/2005/8/layout/venn1"/>
    <dgm:cxn modelId="{7F257F11-35C1-41DE-AE8C-638FD96A68BF}" type="presOf" srcId="{956E1B5A-A7D4-4E75-AA2F-C3A1AE425DE7}" destId="{A084A0B7-7CB7-466C-BE9F-D24E28598653}" srcOrd="1" destOrd="0" presId="urn:microsoft.com/office/officeart/2005/8/layout/venn1"/>
    <dgm:cxn modelId="{F437FCE5-06ED-4D90-87C8-3FFAB193EB0A}" srcId="{A318E725-FD2A-47B4-AB58-324021FA91EB}" destId="{956E1B5A-A7D4-4E75-AA2F-C3A1AE425DE7}" srcOrd="0" destOrd="0" parTransId="{279CBA97-2B04-461B-8A83-98CE3CA95D35}" sibTransId="{4ADF359D-76FF-496F-9E43-D2DD777F1C35}"/>
    <dgm:cxn modelId="{1FD35BF7-841D-4904-A646-8B5C1F6ED986}" type="presOf" srcId="{956E1B5A-A7D4-4E75-AA2F-C3A1AE425DE7}" destId="{12C275BB-2049-430D-9E12-9AC2A645F488}" srcOrd="0" destOrd="0" presId="urn:microsoft.com/office/officeart/2005/8/layout/venn1"/>
    <dgm:cxn modelId="{9ABBA239-7BED-447E-9AD3-A48A14202607}" srcId="{A318E725-FD2A-47B4-AB58-324021FA91EB}" destId="{5C77A3E6-5914-4C77-A998-F57FCF555B4C}" srcOrd="1" destOrd="0" parTransId="{2A6FD87D-3368-4B01-B604-6E0A05465C09}" sibTransId="{EE37730B-5528-489C-BB93-78A9358DFA65}"/>
    <dgm:cxn modelId="{370F897F-EC3F-4ECA-BF8B-CA34D19CB005}" type="presOf" srcId="{5C77A3E6-5914-4C77-A998-F57FCF555B4C}" destId="{14864FD2-000A-4649-A86B-F27A66A4B4C8}" srcOrd="0" destOrd="0" presId="urn:microsoft.com/office/officeart/2005/8/layout/venn1"/>
    <dgm:cxn modelId="{0EF6B221-FEC8-4623-AB94-E0735E05BE8A}" type="presOf" srcId="{172F458F-4F5E-45A2-8939-7B339F79926A}" destId="{D86683EE-DC01-4E83-8C91-89A2DE37C14D}" srcOrd="1" destOrd="0" presId="urn:microsoft.com/office/officeart/2005/8/layout/venn1"/>
    <dgm:cxn modelId="{60E18C0B-C48F-4557-9BB3-DDCD1C97E1AE}" srcId="{A318E725-FD2A-47B4-AB58-324021FA91EB}" destId="{172F458F-4F5E-45A2-8939-7B339F79926A}" srcOrd="2" destOrd="0" parTransId="{896D8808-155D-4817-B8B5-19BC251BCA6C}" sibTransId="{FA475A6B-0914-4DA3-9FB4-27D07B28831C}"/>
    <dgm:cxn modelId="{D6D904F9-754C-4571-B065-BE3218D78667}" type="presOf" srcId="{A318E725-FD2A-47B4-AB58-324021FA91EB}" destId="{191B8A3D-441D-441D-825C-568B41D9E8B2}" srcOrd="0" destOrd="0" presId="urn:microsoft.com/office/officeart/2005/8/layout/venn1"/>
    <dgm:cxn modelId="{2478D16D-615F-42C2-8CFC-17AB569CAE8C}" type="presParOf" srcId="{191B8A3D-441D-441D-825C-568B41D9E8B2}" destId="{12C275BB-2049-430D-9E12-9AC2A645F488}" srcOrd="0" destOrd="0" presId="urn:microsoft.com/office/officeart/2005/8/layout/venn1"/>
    <dgm:cxn modelId="{2483E9C4-C440-47B0-BED2-41695C436BA2}" type="presParOf" srcId="{191B8A3D-441D-441D-825C-568B41D9E8B2}" destId="{A084A0B7-7CB7-466C-BE9F-D24E28598653}" srcOrd="1" destOrd="0" presId="urn:microsoft.com/office/officeart/2005/8/layout/venn1"/>
    <dgm:cxn modelId="{9FCB7952-F0E9-4CF0-8CD8-1B7E90F21BE0}" type="presParOf" srcId="{191B8A3D-441D-441D-825C-568B41D9E8B2}" destId="{14864FD2-000A-4649-A86B-F27A66A4B4C8}" srcOrd="2" destOrd="0" presId="urn:microsoft.com/office/officeart/2005/8/layout/venn1"/>
    <dgm:cxn modelId="{6A5C23D8-5380-4F62-BFA2-51ED60D311DD}" type="presParOf" srcId="{191B8A3D-441D-441D-825C-568B41D9E8B2}" destId="{EBB83162-A287-40A5-835A-02CF0AAE0B84}" srcOrd="3" destOrd="0" presId="urn:microsoft.com/office/officeart/2005/8/layout/venn1"/>
    <dgm:cxn modelId="{1B001B31-D1B6-40BC-986C-BC2A3AA7E3E6}" type="presParOf" srcId="{191B8A3D-441D-441D-825C-568B41D9E8B2}" destId="{4365F9DA-C729-4F06-B304-FE7D296D5BE3}" srcOrd="4" destOrd="0" presId="urn:microsoft.com/office/officeart/2005/8/layout/venn1"/>
    <dgm:cxn modelId="{33575657-506A-44D9-ABAB-AA0FB651A77E}" type="presParOf" srcId="{191B8A3D-441D-441D-825C-568B41D9E8B2}" destId="{D86683EE-DC01-4E83-8C91-89A2DE37C14D}" srcOrd="5" destOrd="0" presId="urn:microsoft.com/office/officeart/2005/8/layout/ven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C275BB-2049-430D-9E12-9AC2A645F488}">
      <dsp:nvSpPr>
        <dsp:cNvPr id="0" name=""/>
        <dsp:cNvSpPr/>
      </dsp:nvSpPr>
      <dsp:spPr>
        <a:xfrm>
          <a:off x="2881096" y="1084578"/>
          <a:ext cx="2091615" cy="1985226"/>
        </a:xfrm>
        <a:prstGeom prst="ellipse">
          <a:avLst/>
        </a:prstGeom>
        <a:solidFill>
          <a:srgbClr val="66FF33">
            <a:alpha val="50000"/>
          </a:srgb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778000">
            <a:lnSpc>
              <a:spcPct val="90000"/>
            </a:lnSpc>
            <a:spcBef>
              <a:spcPct val="0"/>
            </a:spcBef>
            <a:spcAft>
              <a:spcPct val="35000"/>
            </a:spcAft>
          </a:pPr>
          <a:r>
            <a:rPr lang="en-US" sz="4000" kern="1200" dirty="0" smtClean="0"/>
            <a:t>AISI</a:t>
          </a:r>
          <a:endParaRPr lang="en-CA" sz="4000" kern="1200" dirty="0"/>
        </a:p>
      </dsp:txBody>
      <dsp:txXfrm>
        <a:off x="3159978" y="1431993"/>
        <a:ext cx="1533851" cy="893351"/>
      </dsp:txXfrm>
    </dsp:sp>
    <dsp:sp modelId="{14864FD2-000A-4649-A86B-F27A66A4B4C8}">
      <dsp:nvSpPr>
        <dsp:cNvPr id="0" name=""/>
        <dsp:cNvSpPr/>
      </dsp:nvSpPr>
      <dsp:spPr>
        <a:xfrm>
          <a:off x="4697765" y="2934161"/>
          <a:ext cx="1985226" cy="1869759"/>
        </a:xfrm>
        <a:prstGeom prst="ellipse">
          <a:avLst/>
        </a:prstGeom>
        <a:solidFill>
          <a:srgbClr val="00B0F0">
            <a:alpha val="50000"/>
          </a:srgb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l" defTabSz="1778000">
            <a:lnSpc>
              <a:spcPct val="90000"/>
            </a:lnSpc>
            <a:spcBef>
              <a:spcPct val="0"/>
            </a:spcBef>
            <a:spcAft>
              <a:spcPct val="35000"/>
            </a:spcAft>
          </a:pPr>
          <a:r>
            <a:rPr lang="en-US" sz="4000" kern="1200" dirty="0" smtClean="0"/>
            <a:t>Sp. Ed. </a:t>
          </a:r>
          <a:endParaRPr lang="en-CA" sz="4000" kern="1200" dirty="0"/>
        </a:p>
      </dsp:txBody>
      <dsp:txXfrm>
        <a:off x="5304913" y="3417182"/>
        <a:ext cx="1191135" cy="1028367"/>
      </dsp:txXfrm>
    </dsp:sp>
    <dsp:sp modelId="{4365F9DA-C729-4F06-B304-FE7D296D5BE3}">
      <dsp:nvSpPr>
        <dsp:cNvPr id="0" name=""/>
        <dsp:cNvSpPr/>
      </dsp:nvSpPr>
      <dsp:spPr>
        <a:xfrm>
          <a:off x="1014482" y="2934145"/>
          <a:ext cx="2110113" cy="2026295"/>
        </a:xfrm>
        <a:prstGeom prst="ellipse">
          <a:avLst/>
        </a:prstGeom>
        <a:solidFill>
          <a:srgbClr val="FF0000">
            <a:alpha val="50000"/>
          </a:srgb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778000">
            <a:lnSpc>
              <a:spcPct val="90000"/>
            </a:lnSpc>
            <a:spcBef>
              <a:spcPct val="0"/>
            </a:spcBef>
            <a:spcAft>
              <a:spcPct val="35000"/>
            </a:spcAft>
          </a:pPr>
          <a:r>
            <a:rPr lang="en-US" sz="4000" kern="1200" dirty="0" smtClean="0"/>
            <a:t>Admin</a:t>
          </a:r>
          <a:endParaRPr lang="en-CA" sz="4000" kern="1200" dirty="0"/>
        </a:p>
      </dsp:txBody>
      <dsp:txXfrm>
        <a:off x="1213184" y="3457605"/>
        <a:ext cx="1266067" cy="1114462"/>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AA8689-BDFF-40B8-8FA9-94495CD03BCD}" type="datetimeFigureOut">
              <a:rPr lang="en-CA" smtClean="0"/>
              <a:t>01/10/2012</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4F556DC-C337-48F7-8D3F-AF9D50768023}" type="slidenum">
              <a:rPr lang="en-CA" smtClean="0"/>
              <a:t>‹#›</a:t>
            </a:fld>
            <a:endParaRPr lang="en-CA"/>
          </a:p>
        </p:txBody>
      </p:sp>
    </p:spTree>
    <p:extLst>
      <p:ext uri="{BB962C8B-B14F-4D97-AF65-F5344CB8AC3E}">
        <p14:creationId xmlns:p14="http://schemas.microsoft.com/office/powerpoint/2010/main" val="4049876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a:t>
            </a:r>
            <a:r>
              <a:rPr lang="en-US" b="1" dirty="0" smtClean="0">
                <a:solidFill>
                  <a:srgbClr val="FFFF00"/>
                </a:solidFill>
              </a:rPr>
              <a:t>. Who can I connect with to support the work of our LST? – connects with our first goal</a:t>
            </a:r>
          </a:p>
          <a:p>
            <a:endParaRPr lang="en-CA" dirty="0"/>
          </a:p>
        </p:txBody>
      </p:sp>
      <p:sp>
        <p:nvSpPr>
          <p:cNvPr id="4" name="Slide Number Placeholder 3"/>
          <p:cNvSpPr>
            <a:spLocks noGrp="1"/>
          </p:cNvSpPr>
          <p:nvPr>
            <p:ph type="sldNum" sz="quarter" idx="10"/>
          </p:nvPr>
        </p:nvSpPr>
        <p:spPr/>
        <p:txBody>
          <a:bodyPr/>
          <a:lstStyle/>
          <a:p>
            <a:fld id="{C4F556DC-C337-48F7-8D3F-AF9D50768023}" type="slidenum">
              <a:rPr lang="en-CA" smtClean="0"/>
              <a:t>4</a:t>
            </a:fld>
            <a:endParaRPr lang="en-CA"/>
          </a:p>
        </p:txBody>
      </p:sp>
    </p:spTree>
    <p:extLst>
      <p:ext uri="{BB962C8B-B14F-4D97-AF65-F5344CB8AC3E}">
        <p14:creationId xmlns:p14="http://schemas.microsoft.com/office/powerpoint/2010/main" val="34231396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Overview – why</a:t>
            </a:r>
            <a:r>
              <a:rPr lang="en-US" baseline="0" dirty="0" smtClean="0"/>
              <a:t> are we talking about this?</a:t>
            </a:r>
          </a:p>
          <a:p>
            <a:pPr marL="171450" indent="-171450">
              <a:buFontTx/>
              <a:buChar char="-"/>
            </a:pPr>
            <a:r>
              <a:rPr lang="en-US" baseline="0" dirty="0" err="1" smtClean="0"/>
              <a:t>Faciliating</a:t>
            </a:r>
            <a:r>
              <a:rPr lang="en-US" baseline="0" dirty="0" smtClean="0"/>
              <a:t> </a:t>
            </a:r>
            <a:r>
              <a:rPr lang="en-US" baseline="0" dirty="0" err="1" smtClean="0"/>
              <a:t>vs</a:t>
            </a:r>
            <a:r>
              <a:rPr lang="en-US" baseline="0" dirty="0" smtClean="0"/>
              <a:t> leading a </a:t>
            </a:r>
            <a:r>
              <a:rPr lang="en-US" baseline="0" dirty="0" err="1" smtClean="0"/>
              <a:t>plc</a:t>
            </a:r>
            <a:endParaRPr lang="en-US" baseline="0" dirty="0" smtClean="0"/>
          </a:p>
          <a:p>
            <a:pPr marL="171450" indent="-171450">
              <a:buFontTx/>
              <a:buChar char="-"/>
            </a:pPr>
            <a:r>
              <a:rPr lang="en-US" baseline="0" dirty="0" smtClean="0"/>
              <a:t>Building leadership and ownership of learning</a:t>
            </a:r>
            <a:endParaRPr lang="en-CA" dirty="0"/>
          </a:p>
        </p:txBody>
      </p:sp>
      <p:sp>
        <p:nvSpPr>
          <p:cNvPr id="4" name="Slide Number Placeholder 3"/>
          <p:cNvSpPr>
            <a:spLocks noGrp="1"/>
          </p:cNvSpPr>
          <p:nvPr>
            <p:ph type="sldNum" sz="quarter" idx="10"/>
          </p:nvPr>
        </p:nvSpPr>
        <p:spPr/>
        <p:txBody>
          <a:bodyPr/>
          <a:lstStyle/>
          <a:p>
            <a:fld id="{C4F556DC-C337-48F7-8D3F-AF9D50768023}" type="slidenum">
              <a:rPr lang="en-CA" smtClean="0"/>
              <a:t>32</a:t>
            </a:fld>
            <a:endParaRPr lang="en-CA"/>
          </a:p>
        </p:txBody>
      </p:sp>
    </p:spTree>
    <p:extLst>
      <p:ext uri="{BB962C8B-B14F-4D97-AF65-F5344CB8AC3E}">
        <p14:creationId xmlns:p14="http://schemas.microsoft.com/office/powerpoint/2010/main" val="2960382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 if time</a:t>
            </a:r>
            <a:endParaRPr lang="en-CA" dirty="0"/>
          </a:p>
        </p:txBody>
      </p:sp>
      <p:sp>
        <p:nvSpPr>
          <p:cNvPr id="4" name="Slide Number Placeholder 3"/>
          <p:cNvSpPr>
            <a:spLocks noGrp="1"/>
          </p:cNvSpPr>
          <p:nvPr>
            <p:ph type="sldNum" sz="quarter" idx="10"/>
          </p:nvPr>
        </p:nvSpPr>
        <p:spPr/>
        <p:txBody>
          <a:bodyPr/>
          <a:lstStyle/>
          <a:p>
            <a:fld id="{C4F556DC-C337-48F7-8D3F-AF9D50768023}" type="slidenum">
              <a:rPr lang="en-CA" smtClean="0"/>
              <a:t>36</a:t>
            </a:fld>
            <a:endParaRPr lang="en-CA"/>
          </a:p>
        </p:txBody>
      </p:sp>
    </p:spTree>
    <p:extLst>
      <p:ext uri="{BB962C8B-B14F-4D97-AF65-F5344CB8AC3E}">
        <p14:creationId xmlns:p14="http://schemas.microsoft.com/office/powerpoint/2010/main" val="970905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C4F556DC-C337-48F7-8D3F-AF9D50768023}" type="slidenum">
              <a:rPr lang="en-CA" smtClean="0"/>
              <a:t>5</a:t>
            </a:fld>
            <a:endParaRPr lang="en-CA"/>
          </a:p>
        </p:txBody>
      </p:sp>
    </p:spTree>
    <p:extLst>
      <p:ext uri="{BB962C8B-B14F-4D97-AF65-F5344CB8AC3E}">
        <p14:creationId xmlns:p14="http://schemas.microsoft.com/office/powerpoint/2010/main" val="815035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Shared – you represent stakeholders.</a:t>
            </a:r>
          </a:p>
          <a:p>
            <a:endParaRPr lang="en-US" dirty="0" smtClean="0"/>
          </a:p>
          <a:p>
            <a:pPr>
              <a:buFont typeface="Arial" pitchFamily="34" charset="0"/>
              <a:buChar char="•"/>
            </a:pPr>
            <a:r>
              <a:rPr lang="en-US" dirty="0" smtClean="0"/>
              <a:t>Telling</a:t>
            </a:r>
            <a:r>
              <a:rPr lang="en-US" baseline="0" dirty="0" smtClean="0"/>
              <a:t> – Boss or Board says…..this is the vision of what the organization is going to look like in 5,  or 10, or 15 years – can be powerful – this is how we got the last vision for CESD. The Board delivered it and we co-</a:t>
            </a:r>
            <a:r>
              <a:rPr lang="en-US" baseline="0" dirty="0" err="1" smtClean="0"/>
              <a:t>missioned</a:t>
            </a:r>
            <a:r>
              <a:rPr lang="en-US" baseline="0" dirty="0" smtClean="0"/>
              <a:t> – lots of good things for students happened. But sometimes you get compliance rather than commitment</a:t>
            </a:r>
          </a:p>
          <a:p>
            <a:pPr>
              <a:buFont typeface="Arial" pitchFamily="34" charset="0"/>
              <a:buChar char="•"/>
            </a:pPr>
            <a:r>
              <a:rPr lang="en-US" baseline="0" dirty="0" smtClean="0"/>
              <a:t>Selling – Boss – trying to engage and persuade people top buy in – we had a little of this, too. </a:t>
            </a:r>
          </a:p>
          <a:p>
            <a:pPr>
              <a:buFont typeface="Arial" pitchFamily="34" charset="0"/>
              <a:buChar char="•"/>
            </a:pPr>
            <a:r>
              <a:rPr lang="en-US" baseline="0" dirty="0" smtClean="0"/>
              <a:t>Testing – Boss – give alternatives and ask for input on the vision through survey – through survey or interviews</a:t>
            </a:r>
          </a:p>
          <a:p>
            <a:pPr>
              <a:buFont typeface="Arial" pitchFamily="34" charset="0"/>
              <a:buChar char="•"/>
            </a:pPr>
            <a:r>
              <a:rPr lang="en-US" baseline="0" dirty="0" smtClean="0"/>
              <a:t>Consulting – Kurt – is working in this area right now – asking for feedback and engaging schools and various groups in conversation – is gathering results and sharing them with groups- If he stopped there and then took his data to the Board to create the mission and vision he would be just consulting, but his work is actually part of a co-creating process that we are engaging in .</a:t>
            </a:r>
          </a:p>
          <a:p>
            <a:pPr>
              <a:buFont typeface="Arial" pitchFamily="34" charset="0"/>
              <a:buChar char="•"/>
            </a:pPr>
            <a:r>
              <a:rPr lang="en-US" baseline="0" dirty="0" smtClean="0"/>
              <a:t>Co-creating – That is our work today.  This entire year has been an exercise in the co-creation of the mission and vision of CESD.</a:t>
            </a:r>
          </a:p>
          <a:p>
            <a:pPr>
              <a:buFont typeface="Arial" pitchFamily="34" charset="0"/>
              <a:buChar char="•"/>
            </a:pPr>
            <a:endParaRPr lang="en-US" baseline="0" dirty="0" smtClean="0"/>
          </a:p>
          <a:p>
            <a:pPr>
              <a:buFont typeface="Arial" pitchFamily="34" charset="0"/>
              <a:buChar char="•"/>
            </a:pPr>
            <a:endParaRPr lang="en-US" baseline="0" dirty="0" smtClean="0"/>
          </a:p>
          <a:p>
            <a:pPr>
              <a:buFont typeface="Arial" pitchFamily="34" charset="0"/>
              <a:buChar char="•"/>
            </a:pPr>
            <a:endParaRPr lang="en-US" baseline="0" dirty="0" smtClean="0"/>
          </a:p>
          <a:p>
            <a:pPr>
              <a:buFont typeface="Arial" pitchFamily="34" charset="0"/>
              <a:buChar char="•"/>
            </a:pPr>
            <a:endParaRPr lang="en-US" baseline="0" dirty="0" smtClean="0"/>
          </a:p>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Visioning handout</a:t>
            </a:r>
            <a:endParaRPr lang="en-CA" dirty="0"/>
          </a:p>
        </p:txBody>
      </p:sp>
      <p:sp>
        <p:nvSpPr>
          <p:cNvPr id="4" name="Slide Number Placeholder 3"/>
          <p:cNvSpPr>
            <a:spLocks noGrp="1"/>
          </p:cNvSpPr>
          <p:nvPr>
            <p:ph type="sldNum" sz="quarter" idx="10"/>
          </p:nvPr>
        </p:nvSpPr>
        <p:spPr/>
        <p:txBody>
          <a:bodyPr/>
          <a:lstStyle/>
          <a:p>
            <a:fld id="{C4F556DC-C337-48F7-8D3F-AF9D50768023}" type="slidenum">
              <a:rPr lang="en-CA" smtClean="0"/>
              <a:t>10</a:t>
            </a:fld>
            <a:endParaRPr lang="en-CA"/>
          </a:p>
        </p:txBody>
      </p:sp>
    </p:spTree>
    <p:extLst>
      <p:ext uri="{BB962C8B-B14F-4D97-AF65-F5344CB8AC3E}">
        <p14:creationId xmlns:p14="http://schemas.microsoft.com/office/powerpoint/2010/main" val="2370221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C4F556DC-C337-48F7-8D3F-AF9D50768023}" type="slidenum">
              <a:rPr lang="en-CA" smtClean="0"/>
              <a:t>12</a:t>
            </a:fld>
            <a:endParaRPr lang="en-CA"/>
          </a:p>
        </p:txBody>
      </p:sp>
    </p:spTree>
    <p:extLst>
      <p:ext uri="{BB962C8B-B14F-4D97-AF65-F5344CB8AC3E}">
        <p14:creationId xmlns:p14="http://schemas.microsoft.com/office/powerpoint/2010/main" val="815035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fill in wiki as a team</a:t>
            </a:r>
            <a:endParaRPr lang="en-CA" dirty="0"/>
          </a:p>
        </p:txBody>
      </p:sp>
      <p:sp>
        <p:nvSpPr>
          <p:cNvPr id="4" name="Slide Number Placeholder 3"/>
          <p:cNvSpPr>
            <a:spLocks noGrp="1"/>
          </p:cNvSpPr>
          <p:nvPr>
            <p:ph type="sldNum" sz="quarter" idx="10"/>
          </p:nvPr>
        </p:nvSpPr>
        <p:spPr/>
        <p:txBody>
          <a:bodyPr/>
          <a:lstStyle/>
          <a:p>
            <a:fld id="{C4F556DC-C337-48F7-8D3F-AF9D50768023}" type="slidenum">
              <a:rPr lang="en-CA" smtClean="0"/>
              <a:t>15</a:t>
            </a:fld>
            <a:endParaRPr lang="en-CA"/>
          </a:p>
        </p:txBody>
      </p:sp>
    </p:spTree>
    <p:extLst>
      <p:ext uri="{BB962C8B-B14F-4D97-AF65-F5344CB8AC3E}">
        <p14:creationId xmlns:p14="http://schemas.microsoft.com/office/powerpoint/2010/main" val="1086784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a:t>
            </a:r>
            <a:r>
              <a:rPr lang="en-US" b="1" dirty="0" smtClean="0">
                <a:solidFill>
                  <a:srgbClr val="FFFF00"/>
                </a:solidFill>
              </a:rPr>
              <a:t>. Who can I connect with to support the work of our LST?</a:t>
            </a:r>
          </a:p>
          <a:p>
            <a:endParaRPr lang="en-CA" dirty="0"/>
          </a:p>
        </p:txBody>
      </p:sp>
      <p:sp>
        <p:nvSpPr>
          <p:cNvPr id="4" name="Slide Number Placeholder 3"/>
          <p:cNvSpPr>
            <a:spLocks noGrp="1"/>
          </p:cNvSpPr>
          <p:nvPr>
            <p:ph type="sldNum" sz="quarter" idx="10"/>
          </p:nvPr>
        </p:nvSpPr>
        <p:spPr/>
        <p:txBody>
          <a:bodyPr/>
          <a:lstStyle/>
          <a:p>
            <a:fld id="{C4F556DC-C337-48F7-8D3F-AF9D50768023}" type="slidenum">
              <a:rPr lang="en-CA" smtClean="0"/>
              <a:t>17</a:t>
            </a:fld>
            <a:endParaRPr lang="en-CA"/>
          </a:p>
        </p:txBody>
      </p:sp>
    </p:spTree>
    <p:extLst>
      <p:ext uri="{BB962C8B-B14F-4D97-AF65-F5344CB8AC3E}">
        <p14:creationId xmlns:p14="http://schemas.microsoft.com/office/powerpoint/2010/main" val="150357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Jerry explains</a:t>
            </a:r>
            <a:r>
              <a:rPr lang="en-US" baseline="0" dirty="0" smtClean="0"/>
              <a:t> transition</a:t>
            </a:r>
            <a:endParaRPr lang="en-CA" dirty="0"/>
          </a:p>
        </p:txBody>
      </p:sp>
      <p:sp>
        <p:nvSpPr>
          <p:cNvPr id="4" name="Slide Number Placeholder 3"/>
          <p:cNvSpPr>
            <a:spLocks noGrp="1"/>
          </p:cNvSpPr>
          <p:nvPr>
            <p:ph type="sldNum" sz="quarter" idx="10"/>
          </p:nvPr>
        </p:nvSpPr>
        <p:spPr/>
        <p:txBody>
          <a:bodyPr/>
          <a:lstStyle/>
          <a:p>
            <a:fld id="{C4F556DC-C337-48F7-8D3F-AF9D50768023}" type="slidenum">
              <a:rPr lang="en-CA" smtClean="0"/>
              <a:t>18</a:t>
            </a:fld>
            <a:endParaRPr lang="en-CA"/>
          </a:p>
        </p:txBody>
      </p:sp>
    </p:spTree>
    <p:extLst>
      <p:ext uri="{BB962C8B-B14F-4D97-AF65-F5344CB8AC3E}">
        <p14:creationId xmlns:p14="http://schemas.microsoft.com/office/powerpoint/2010/main" val="3058910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Build in coaching definitions???</a:t>
            </a:r>
            <a:endParaRPr lang="en-CA" dirty="0"/>
          </a:p>
        </p:txBody>
      </p:sp>
      <p:sp>
        <p:nvSpPr>
          <p:cNvPr id="4" name="Slide Number Placeholder 3"/>
          <p:cNvSpPr>
            <a:spLocks noGrp="1"/>
          </p:cNvSpPr>
          <p:nvPr>
            <p:ph type="sldNum" sz="quarter" idx="10"/>
          </p:nvPr>
        </p:nvSpPr>
        <p:spPr/>
        <p:txBody>
          <a:bodyPr/>
          <a:lstStyle/>
          <a:p>
            <a:fld id="{C4F556DC-C337-48F7-8D3F-AF9D50768023}" type="slidenum">
              <a:rPr lang="en-CA" smtClean="0"/>
              <a:t>22</a:t>
            </a:fld>
            <a:endParaRPr lang="en-CA"/>
          </a:p>
        </p:txBody>
      </p:sp>
    </p:spTree>
    <p:extLst>
      <p:ext uri="{BB962C8B-B14F-4D97-AF65-F5344CB8AC3E}">
        <p14:creationId xmlns:p14="http://schemas.microsoft.com/office/powerpoint/2010/main" val="3267270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DAB008E4-385D-407B-A76A-86EBCFB86FB8}" type="datetimeFigureOut">
              <a:rPr lang="en-CA" smtClean="0"/>
              <a:t>01/10/2012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8B79532-FAF3-4AC4-8952-E0FB9AAFC00E}" type="slidenum">
              <a:rPr lang="en-CA" smtClean="0"/>
              <a:t>‹#›</a:t>
            </a:fld>
            <a:endParaRPr lang="en-CA"/>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B008E4-385D-407B-A76A-86EBCFB86FB8}" type="datetimeFigureOut">
              <a:rPr lang="en-CA" smtClean="0"/>
              <a:t>01/10/2012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8B79532-FAF3-4AC4-8952-E0FB9AAFC00E}" type="slidenum">
              <a:rPr lang="en-CA" smtClean="0"/>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B008E4-385D-407B-A76A-86EBCFB86FB8}" type="datetimeFigureOut">
              <a:rPr lang="en-CA" smtClean="0"/>
              <a:t>01/10/2012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8B79532-FAF3-4AC4-8952-E0FB9AAFC00E}" type="slidenum">
              <a:rPr lang="en-CA" smtClean="0"/>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B008E4-385D-407B-A76A-86EBCFB86FB8}" type="datetimeFigureOut">
              <a:rPr lang="en-CA" smtClean="0"/>
              <a:t>01/10/2012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8B79532-FAF3-4AC4-8952-E0FB9AAFC00E}" type="slidenum">
              <a:rPr lang="en-CA" smtClean="0"/>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5" name="Title 94"/>
          <p:cNvSpPr>
            <a:spLocks noGrp="1"/>
          </p:cNvSpPr>
          <p:nvPr>
            <p:ph type="title"/>
          </p:nvPr>
        </p:nvSpPr>
        <p:spPr>
          <a:xfrm>
            <a:off x="457200" y="4463568"/>
            <a:ext cx="8305800" cy="1143000"/>
          </a:xfrm>
        </p:spPr>
        <p:txBody>
          <a:bodyPr/>
          <a:lstStyle/>
          <a:p>
            <a:r>
              <a:rPr lang="en-US" smtClean="0"/>
              <a:t>Click to edit Master title style</a:t>
            </a:r>
            <a:endParaRPr lang="en-US"/>
          </a:p>
        </p:txBody>
      </p:sp>
      <p:sp>
        <p:nvSpPr>
          <p:cNvPr id="2" name="Date Placeholder 1"/>
          <p:cNvSpPr>
            <a:spLocks noGrp="1"/>
          </p:cNvSpPr>
          <p:nvPr>
            <p:ph type="dt" sz="half" idx="10"/>
          </p:nvPr>
        </p:nvSpPr>
        <p:spPr/>
        <p:txBody>
          <a:bodyPr/>
          <a:lstStyle/>
          <a:p>
            <a:fld id="{DAB008E4-385D-407B-A76A-86EBCFB86FB8}" type="datetimeFigureOut">
              <a:rPr lang="en-CA" smtClean="0"/>
              <a:t>01/10/2012</a:t>
            </a:fld>
            <a:endParaRPr lang="en-CA"/>
          </a:p>
        </p:txBody>
      </p:sp>
      <p:sp>
        <p:nvSpPr>
          <p:cNvPr id="91" name="Footer Placeholder 90"/>
          <p:cNvSpPr>
            <a:spLocks noGrp="1"/>
          </p:cNvSpPr>
          <p:nvPr>
            <p:ph type="ftr" sz="quarter" idx="11"/>
          </p:nvPr>
        </p:nvSpPr>
        <p:spPr/>
        <p:txBody>
          <a:bodyPr/>
          <a:lstStyle/>
          <a:p>
            <a:endParaRPr lang="en-CA"/>
          </a:p>
        </p:txBody>
      </p:sp>
      <p:sp>
        <p:nvSpPr>
          <p:cNvPr id="92" name="Slide Number Placeholder 91"/>
          <p:cNvSpPr>
            <a:spLocks noGrp="1"/>
          </p:cNvSpPr>
          <p:nvPr>
            <p:ph type="sldNum" sz="quarter" idx="12"/>
          </p:nvPr>
        </p:nvSpPr>
        <p:spPr/>
        <p:txBody>
          <a:bodyPr/>
          <a:lstStyle/>
          <a:p>
            <a:fld id="{88B79532-FAF3-4AC4-8952-E0FB9AAFC00E}" type="slidenum">
              <a:rPr lang="en-CA" smtClean="0"/>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AB008E4-385D-407B-A76A-86EBCFB86FB8}" type="datetimeFigureOut">
              <a:rPr lang="en-CA" smtClean="0"/>
              <a:t>01/10/2012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8B79532-FAF3-4AC4-8952-E0FB9AAFC00E}" type="slidenum">
              <a:rPr lang="en-CA" smtClean="0"/>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AB008E4-385D-407B-A76A-86EBCFB86FB8}" type="datetimeFigureOut">
              <a:rPr lang="en-CA" smtClean="0"/>
              <a:t>01/10/2012</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88B79532-FAF3-4AC4-8952-E0FB9AAFC00E}" type="slidenum">
              <a:rPr lang="en-CA" smtClean="0"/>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AB008E4-385D-407B-A76A-86EBCFB86FB8}" type="datetimeFigureOut">
              <a:rPr lang="en-CA" smtClean="0"/>
              <a:t>01/10/2012</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88B79532-FAF3-4AC4-8952-E0FB9AAFC00E}" type="slidenum">
              <a:rPr lang="en-CA" smtClean="0"/>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B008E4-385D-407B-A76A-86EBCFB86FB8}" type="datetimeFigureOut">
              <a:rPr lang="en-CA" smtClean="0"/>
              <a:t>01/10/2012</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88B79532-FAF3-4AC4-8952-E0FB9AAFC00E}" type="slidenum">
              <a:rPr lang="en-CA" smtClean="0"/>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AB008E4-385D-407B-A76A-86EBCFB86FB8}" type="datetimeFigureOut">
              <a:rPr lang="en-CA" smtClean="0"/>
              <a:t>01/10/2012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8B79532-FAF3-4AC4-8952-E0FB9AAFC00E}" type="slidenum">
              <a:rPr lang="en-CA" smtClean="0"/>
              <a:t>‹#›</a:t>
            </a:fld>
            <a:endParaRPr lang="en-CA"/>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p:txBody>
          <a:bodyPr/>
          <a:lstStyle/>
          <a:p>
            <a:fld id="{DAB008E4-385D-407B-A76A-86EBCFB86FB8}" type="datetimeFigureOut">
              <a:rPr lang="en-CA" smtClean="0"/>
              <a:t>01/10/2012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8B79532-FAF3-4AC4-8952-E0FB9AAFC00E}" type="slidenum">
              <a:rPr lang="en-CA" smtClean="0"/>
              <a:t>‹#›</a:t>
            </a:fld>
            <a:endParaRPr lang="en-CA"/>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DAB008E4-385D-407B-A76A-86EBCFB86FB8}" type="datetimeFigureOut">
              <a:rPr lang="en-CA" smtClean="0"/>
              <a:t>01/10/2012</a:t>
            </a:fld>
            <a:endParaRPr lang="en-CA"/>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en-CA"/>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88B79532-FAF3-4AC4-8952-E0FB9AAFC00E}" type="slidenum">
              <a:rPr lang="en-CA" smtClean="0"/>
              <a:t>‹#›</a:t>
            </a:fld>
            <a:endParaRPr lang="en-CA"/>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erlc.wikispaces.com/file/view/Seven+Qualities+of+High+Performing+Groups.pdf"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LS - LST</a:t>
            </a:r>
            <a:endParaRPr lang="en-CA" dirty="0"/>
          </a:p>
        </p:txBody>
      </p:sp>
      <p:sp>
        <p:nvSpPr>
          <p:cNvPr id="3" name="Subtitle 2"/>
          <p:cNvSpPr>
            <a:spLocks noGrp="1"/>
          </p:cNvSpPr>
          <p:nvPr>
            <p:ph type="subTitle" idx="1"/>
          </p:nvPr>
        </p:nvSpPr>
        <p:spPr>
          <a:xfrm>
            <a:off x="0" y="3733800"/>
            <a:ext cx="4724400" cy="1066800"/>
          </a:xfrm>
        </p:spPr>
        <p:txBody>
          <a:bodyPr>
            <a:normAutofit lnSpcReduction="10000"/>
          </a:bodyPr>
          <a:lstStyle/>
          <a:p>
            <a:r>
              <a:rPr lang="en-US" dirty="0" smtClean="0"/>
              <a:t>Learning Services – Learning Support Team</a:t>
            </a:r>
          </a:p>
          <a:p>
            <a:r>
              <a:rPr lang="en-US" dirty="0" smtClean="0"/>
              <a:t>October 4, 2012</a:t>
            </a:r>
            <a:endParaRPr lang="en-CA" dirty="0"/>
          </a:p>
        </p:txBody>
      </p:sp>
    </p:spTree>
    <p:extLst>
      <p:ext uri="{BB962C8B-B14F-4D97-AF65-F5344CB8AC3E}">
        <p14:creationId xmlns:p14="http://schemas.microsoft.com/office/powerpoint/2010/main" val="16188033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half" idx="1"/>
          </p:nvPr>
        </p:nvSpPr>
        <p:spPr/>
        <p:txBody>
          <a:bodyPr>
            <a:normAutofit lnSpcReduction="10000"/>
          </a:bodyPr>
          <a:lstStyle/>
          <a:p>
            <a:endParaRPr lang="en-CA"/>
          </a:p>
        </p:txBody>
      </p:sp>
      <p:sp>
        <p:nvSpPr>
          <p:cNvPr id="8" name="Content Placeholder 7"/>
          <p:cNvSpPr>
            <a:spLocks noGrp="1"/>
          </p:cNvSpPr>
          <p:nvPr>
            <p:ph sz="half" idx="2"/>
          </p:nvPr>
        </p:nvSpPr>
        <p:spPr/>
        <p:txBody>
          <a:bodyPr>
            <a:normAutofit lnSpcReduction="10000"/>
          </a:bodyPr>
          <a:lstStyle/>
          <a:p>
            <a:r>
              <a:rPr lang="en-US" dirty="0"/>
              <a:t>If you were to walk in the doors of your school in </a:t>
            </a:r>
            <a:r>
              <a:rPr lang="en-US" b="1" dirty="0">
                <a:solidFill>
                  <a:srgbClr val="FFFF00"/>
                </a:solidFill>
              </a:rPr>
              <a:t>3 years</a:t>
            </a:r>
            <a:r>
              <a:rPr lang="en-US" dirty="0"/>
              <a:t>, what would </a:t>
            </a:r>
            <a:r>
              <a:rPr lang="en-US" dirty="0">
                <a:solidFill>
                  <a:srgbClr val="66FF33"/>
                </a:solidFill>
              </a:rPr>
              <a:t>teacher </a:t>
            </a:r>
            <a:r>
              <a:rPr lang="en-US" dirty="0" smtClean="0">
                <a:solidFill>
                  <a:srgbClr val="66FF33"/>
                </a:solidFill>
              </a:rPr>
              <a:t>practice and the student’s experience </a:t>
            </a:r>
            <a:r>
              <a:rPr lang="en-US" dirty="0"/>
              <a:t>look like as a result of your instructional improvement work</a:t>
            </a:r>
            <a:r>
              <a:rPr lang="en-US" dirty="0" smtClean="0"/>
              <a:t>?</a:t>
            </a:r>
          </a:p>
          <a:p>
            <a:endParaRPr lang="en-US" dirty="0"/>
          </a:p>
          <a:p>
            <a:r>
              <a:rPr lang="en-US" dirty="0"/>
              <a:t>Record your thoughts on the sheet provided </a:t>
            </a:r>
          </a:p>
          <a:p>
            <a:endParaRPr lang="en-CA" dirty="0"/>
          </a:p>
        </p:txBody>
      </p:sp>
      <p:pic>
        <p:nvPicPr>
          <p:cNvPr id="10243" name="Picture 3" descr="d:\users\lsteele.CESD\AppData\Local\Microsoft\Windows\Temporary Internet Files\Content.IE5\0O5G3NBH\MP900409489[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922"/>
            <a:ext cx="452065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52908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half" idx="1"/>
          </p:nvPr>
        </p:nvSpPr>
        <p:spPr/>
        <p:txBody>
          <a:bodyPr>
            <a:normAutofit/>
          </a:bodyPr>
          <a:lstStyle/>
          <a:p>
            <a:endParaRPr lang="en-CA"/>
          </a:p>
        </p:txBody>
      </p:sp>
      <p:sp>
        <p:nvSpPr>
          <p:cNvPr id="8" name="Content Placeholder 7"/>
          <p:cNvSpPr>
            <a:spLocks noGrp="1"/>
          </p:cNvSpPr>
          <p:nvPr>
            <p:ph sz="half" idx="2"/>
          </p:nvPr>
        </p:nvSpPr>
        <p:spPr>
          <a:xfrm>
            <a:off x="4648200" y="838200"/>
            <a:ext cx="4038600" cy="5287963"/>
          </a:xfrm>
        </p:spPr>
        <p:txBody>
          <a:bodyPr>
            <a:normAutofit/>
          </a:bodyPr>
          <a:lstStyle/>
          <a:p>
            <a:endParaRPr lang="en-US" dirty="0" smtClean="0"/>
          </a:p>
          <a:p>
            <a:r>
              <a:rPr lang="en-US" dirty="0" smtClean="0"/>
              <a:t>Note the </a:t>
            </a:r>
            <a:r>
              <a:rPr lang="en-US" dirty="0" smtClean="0">
                <a:solidFill>
                  <a:srgbClr val="FFFF00"/>
                </a:solidFill>
              </a:rPr>
              <a:t>color of the dot </a:t>
            </a:r>
            <a:r>
              <a:rPr lang="en-US" dirty="0" smtClean="0"/>
              <a:t>on your group’s table card</a:t>
            </a:r>
          </a:p>
          <a:p>
            <a:endParaRPr lang="en-US" dirty="0" smtClean="0"/>
          </a:p>
          <a:p>
            <a:r>
              <a:rPr lang="en-US" dirty="0" smtClean="0"/>
              <a:t>Find someone at a different table with the same </a:t>
            </a:r>
            <a:r>
              <a:rPr lang="en-US" dirty="0" smtClean="0">
                <a:solidFill>
                  <a:srgbClr val="FFFF00"/>
                </a:solidFill>
              </a:rPr>
              <a:t>color of dot</a:t>
            </a:r>
          </a:p>
          <a:p>
            <a:endParaRPr lang="en-US" dirty="0" smtClean="0"/>
          </a:p>
          <a:p>
            <a:r>
              <a:rPr lang="en-US" dirty="0" smtClean="0"/>
              <a:t>Share and refine your thoughts</a:t>
            </a:r>
            <a:endParaRPr lang="en-CA" dirty="0"/>
          </a:p>
        </p:txBody>
      </p:sp>
      <p:pic>
        <p:nvPicPr>
          <p:cNvPr id="10243" name="Picture 3" descr="d:\users\lsteele.CESD\AppData\Local\Microsoft\Windows\Temporary Internet Files\Content.IE5\0O5G3NBH\MP90040948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922"/>
            <a:ext cx="452065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16209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What’s your picture?</a:t>
            </a:r>
            <a:endParaRPr lang="en-CA"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12" y="2289941"/>
            <a:ext cx="8991600" cy="2278117"/>
          </a:xfrm>
          <a:prstGeom prst="rect">
            <a:avLst/>
          </a:prstGeom>
        </p:spPr>
      </p:pic>
    </p:spTree>
    <p:extLst>
      <p:ext uri="{BB962C8B-B14F-4D97-AF65-F5344CB8AC3E}">
        <p14:creationId xmlns:p14="http://schemas.microsoft.com/office/powerpoint/2010/main" val="3680979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does your LST fit into the big picture?</a:t>
            </a:r>
            <a:endParaRPr lang="en-CA" dirty="0"/>
          </a:p>
        </p:txBody>
      </p:sp>
      <p:sp>
        <p:nvSpPr>
          <p:cNvPr id="3" name="Content Placeholder 2"/>
          <p:cNvSpPr>
            <a:spLocks noGrp="1"/>
          </p:cNvSpPr>
          <p:nvPr>
            <p:ph sz="half" idx="1"/>
          </p:nvPr>
        </p:nvSpPr>
        <p:spPr>
          <a:xfrm>
            <a:off x="457200" y="1646237"/>
            <a:ext cx="4038600" cy="4525963"/>
          </a:xfrm>
        </p:spPr>
        <p:txBody>
          <a:bodyPr/>
          <a:lstStyle/>
          <a:p>
            <a:pPr lvl="1"/>
            <a:r>
              <a:rPr lang="en-US" sz="4000" dirty="0" smtClean="0">
                <a:solidFill>
                  <a:srgbClr val="FFFF00"/>
                </a:solidFill>
              </a:rPr>
              <a:t>Personal</a:t>
            </a:r>
            <a:r>
              <a:rPr lang="en-US" sz="4000" dirty="0" smtClean="0"/>
              <a:t> reflection time (5 min.)</a:t>
            </a:r>
          </a:p>
          <a:p>
            <a:pPr lvl="1"/>
            <a:endParaRPr lang="en-US" dirty="0"/>
          </a:p>
          <a:p>
            <a:pPr lvl="1"/>
            <a:r>
              <a:rPr lang="en-US" dirty="0" smtClean="0"/>
              <a:t>(principles of adult learning ~ meeting the learning styles of each adult)</a:t>
            </a:r>
          </a:p>
        </p:txBody>
      </p:sp>
      <p:pic>
        <p:nvPicPr>
          <p:cNvPr id="3074" name="Picture 2" descr="d:\users\lsteele.CESD\AppData\Local\Microsoft\Windows\Temporary Internet Files\Content.IE5\0O5G3NBH\MP900439418[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24400" y="2133599"/>
            <a:ext cx="3886200" cy="26204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60180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does your LST fit into the big picture?</a:t>
            </a:r>
            <a:endParaRPr lang="en-CA" dirty="0"/>
          </a:p>
        </p:txBody>
      </p:sp>
      <p:sp>
        <p:nvSpPr>
          <p:cNvPr id="3" name="Content Placeholder 2"/>
          <p:cNvSpPr>
            <a:spLocks noGrp="1"/>
          </p:cNvSpPr>
          <p:nvPr>
            <p:ph sz="half" idx="1"/>
          </p:nvPr>
        </p:nvSpPr>
        <p:spPr/>
        <p:txBody>
          <a:bodyPr>
            <a:normAutofit lnSpcReduction="10000"/>
          </a:bodyPr>
          <a:lstStyle/>
          <a:p>
            <a:pPr lvl="1"/>
            <a:r>
              <a:rPr lang="en-US" sz="4000" dirty="0" smtClean="0">
                <a:solidFill>
                  <a:srgbClr val="66FF33"/>
                </a:solidFill>
              </a:rPr>
              <a:t>Group</a:t>
            </a:r>
            <a:r>
              <a:rPr lang="en-US" sz="4000" dirty="0" smtClean="0">
                <a:solidFill>
                  <a:srgbClr val="FFFF00"/>
                </a:solidFill>
              </a:rPr>
              <a:t> </a:t>
            </a:r>
            <a:r>
              <a:rPr lang="en-US" sz="4000" dirty="0" smtClean="0"/>
              <a:t>discussion time (30 min.)</a:t>
            </a:r>
          </a:p>
          <a:p>
            <a:pPr lvl="1"/>
            <a:endParaRPr lang="en-US" dirty="0"/>
          </a:p>
          <a:p>
            <a:pPr marL="365760" lvl="1" indent="0">
              <a:buNone/>
            </a:pPr>
            <a:endParaRPr lang="en-US" dirty="0" smtClean="0"/>
          </a:p>
          <a:p>
            <a:pPr lvl="1"/>
            <a:r>
              <a:rPr lang="en-US" i="1" dirty="0">
                <a:solidFill>
                  <a:srgbClr val="FFFF00"/>
                </a:solidFill>
              </a:rPr>
              <a:t>Facilitator</a:t>
            </a:r>
            <a:r>
              <a:rPr lang="en-US" dirty="0"/>
              <a:t> – person </a:t>
            </a:r>
            <a:r>
              <a:rPr lang="en-US" dirty="0" smtClean="0"/>
              <a:t>who travelled </a:t>
            </a:r>
            <a:r>
              <a:rPr lang="en-US" dirty="0"/>
              <a:t>the furthest away this summer</a:t>
            </a:r>
          </a:p>
          <a:p>
            <a:pPr lvl="2"/>
            <a:r>
              <a:rPr lang="en-US" dirty="0"/>
              <a:t>Make sure everyone’s voice is heard</a:t>
            </a:r>
          </a:p>
          <a:p>
            <a:pPr lvl="1"/>
            <a:endParaRPr lang="en-US" dirty="0" smtClean="0"/>
          </a:p>
        </p:txBody>
      </p:sp>
      <p:pic>
        <p:nvPicPr>
          <p:cNvPr id="4098" name="Picture 2" descr="d:\users\lsteele.CESD\AppData\Local\Microsoft\Windows\Temporary Internet Files\Content.IE5\Z2EEZWTC\MP900439483[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05400" y="1752600"/>
            <a:ext cx="3259618"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99399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smtClean="0"/>
              <a:t>As you went through this process…</a:t>
            </a:r>
            <a:r>
              <a:rPr lang="en-US" dirty="0"/>
              <a:t/>
            </a:r>
            <a:br>
              <a:rPr lang="en-US" dirty="0"/>
            </a:br>
            <a:endParaRPr lang="en-CA" dirty="0"/>
          </a:p>
        </p:txBody>
      </p:sp>
      <p:sp>
        <p:nvSpPr>
          <p:cNvPr id="7" name="Content Placeholder 6"/>
          <p:cNvSpPr>
            <a:spLocks noGrp="1"/>
          </p:cNvSpPr>
          <p:nvPr>
            <p:ph idx="1"/>
          </p:nvPr>
        </p:nvSpPr>
        <p:spPr/>
        <p:txBody>
          <a:bodyPr/>
          <a:lstStyle/>
          <a:p>
            <a:pPr marL="457200" indent="-457200">
              <a:buAutoNum type="arabicPeriod"/>
            </a:pPr>
            <a:r>
              <a:rPr lang="en-US" dirty="0" smtClean="0"/>
              <a:t>What sections do you need more information about in order to answer?</a:t>
            </a:r>
          </a:p>
          <a:p>
            <a:pPr marL="457200" indent="-457200">
              <a:buAutoNum type="arabicPeriod"/>
            </a:pPr>
            <a:r>
              <a:rPr lang="en-US" dirty="0" smtClean="0"/>
              <a:t>What is unclear?</a:t>
            </a:r>
          </a:p>
          <a:p>
            <a:pPr marL="457200" indent="-457200">
              <a:buAutoNum type="arabicPeriod"/>
            </a:pPr>
            <a:r>
              <a:rPr lang="en-US" dirty="0" smtClean="0"/>
              <a:t>What supports do you need?</a:t>
            </a:r>
            <a:endParaRPr lang="en-CA"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3" y="3886200"/>
            <a:ext cx="9144000" cy="2278117"/>
          </a:xfrm>
          <a:prstGeom prst="rect">
            <a:avLst/>
          </a:prstGeom>
        </p:spPr>
      </p:pic>
    </p:spTree>
    <p:extLst>
      <p:ext uri="{BB962C8B-B14F-4D97-AF65-F5344CB8AC3E}">
        <p14:creationId xmlns:p14="http://schemas.microsoft.com/office/powerpoint/2010/main" val="446172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Break…15 minutes</a:t>
            </a:r>
            <a:endParaRPr lang="en-CA" dirty="0"/>
          </a:p>
        </p:txBody>
      </p:sp>
      <p:pic>
        <p:nvPicPr>
          <p:cNvPr id="5122" name="Picture 2" descr="d:\users\lsteele.CESD\AppData\Local\Microsoft\Windows\Temporary Internet Files\Content.IE5\BYOXPBYM\MP90030963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8829" y="2133600"/>
            <a:ext cx="2609088"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6449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 Builder</a:t>
            </a:r>
            <a:endParaRPr lang="en-CA" dirty="0"/>
          </a:p>
        </p:txBody>
      </p:sp>
      <p:sp>
        <p:nvSpPr>
          <p:cNvPr id="4" name="Content Placeholder 3"/>
          <p:cNvSpPr>
            <a:spLocks noGrp="1"/>
          </p:cNvSpPr>
          <p:nvPr>
            <p:ph idx="1"/>
          </p:nvPr>
        </p:nvSpPr>
        <p:spPr/>
        <p:txBody>
          <a:bodyPr/>
          <a:lstStyle/>
          <a:p>
            <a:endParaRPr lang="en-CA"/>
          </a:p>
        </p:txBody>
      </p:sp>
      <p:pic>
        <p:nvPicPr>
          <p:cNvPr id="3077" name="Picture 5" descr="d:\users\jsalmon.CESD\AppData\Local\Microsoft\Windows\Temporary Internet Files\Content.IE5\661XKM43\MC90039099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1800" y="2209800"/>
            <a:ext cx="3794913" cy="3531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6878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am I supposed to do a an LST member?</a:t>
            </a:r>
            <a:endParaRPr lang="en-CA" dirty="0"/>
          </a:p>
        </p:txBody>
      </p:sp>
      <p:sp>
        <p:nvSpPr>
          <p:cNvPr id="3" name="Content Placeholder 2"/>
          <p:cNvSpPr>
            <a:spLocks noGrp="1"/>
          </p:cNvSpPr>
          <p:nvPr>
            <p:ph idx="1"/>
          </p:nvPr>
        </p:nvSpPr>
        <p:spPr>
          <a:xfrm>
            <a:off x="228600" y="1600200"/>
            <a:ext cx="8839200" cy="4525963"/>
          </a:xfrm>
        </p:spPr>
        <p:txBody>
          <a:bodyPr/>
          <a:lstStyle/>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sz="2800" dirty="0" smtClean="0">
                <a:solidFill>
                  <a:srgbClr val="FFFF00"/>
                </a:solidFill>
              </a:rPr>
              <a:t>AISI </a:t>
            </a:r>
            <a:r>
              <a:rPr lang="en-US" sz="2800" dirty="0" smtClean="0"/>
              <a:t>+ </a:t>
            </a:r>
            <a:r>
              <a:rPr lang="en-US" sz="2800" dirty="0" smtClean="0">
                <a:solidFill>
                  <a:srgbClr val="00B0F0"/>
                </a:solidFill>
              </a:rPr>
              <a:t>Special Ed liaison </a:t>
            </a:r>
            <a:r>
              <a:rPr lang="en-US" sz="2800" dirty="0" smtClean="0">
                <a:solidFill>
                  <a:schemeClr val="tx1"/>
                </a:solidFill>
              </a:rPr>
              <a:t>+</a:t>
            </a:r>
            <a:r>
              <a:rPr lang="en-US" sz="2800" dirty="0" smtClean="0">
                <a:solidFill>
                  <a:srgbClr val="00B0F0"/>
                </a:solidFill>
              </a:rPr>
              <a:t> </a:t>
            </a:r>
            <a:r>
              <a:rPr lang="en-US" sz="2800" dirty="0" smtClean="0">
                <a:solidFill>
                  <a:srgbClr val="FF0000"/>
                </a:solidFill>
              </a:rPr>
              <a:t>Admin</a:t>
            </a:r>
            <a:r>
              <a:rPr lang="en-US" sz="2800" dirty="0" smtClean="0">
                <a:solidFill>
                  <a:srgbClr val="00B0F0"/>
                </a:solidFill>
              </a:rPr>
              <a:t> </a:t>
            </a:r>
            <a:r>
              <a:rPr lang="en-US" sz="2800" dirty="0" smtClean="0"/>
              <a:t>= </a:t>
            </a:r>
            <a:r>
              <a:rPr lang="en-US" sz="2800" b="1" dirty="0" smtClean="0">
                <a:solidFill>
                  <a:srgbClr val="92D050"/>
                </a:solidFill>
              </a:rPr>
              <a:t>Learning Support Team</a:t>
            </a:r>
            <a:endParaRPr lang="en-CA" sz="2800" b="1" dirty="0">
              <a:solidFill>
                <a:srgbClr val="92D050"/>
              </a:solidFill>
            </a:endParaRPr>
          </a:p>
        </p:txBody>
      </p:sp>
    </p:spTree>
    <p:extLst>
      <p:ext uri="{BB962C8B-B14F-4D97-AF65-F5344CB8AC3E}">
        <p14:creationId xmlns:p14="http://schemas.microsoft.com/office/powerpoint/2010/main" val="7600439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442" y="304801"/>
            <a:ext cx="7125113" cy="990600"/>
          </a:xfrm>
        </p:spPr>
        <p:txBody>
          <a:bodyPr/>
          <a:lstStyle/>
          <a:p>
            <a:pPr algn="ctr"/>
            <a:r>
              <a:rPr lang="en-US" sz="4000" b="1" dirty="0" smtClean="0"/>
              <a:t>Learning Support Teams </a:t>
            </a:r>
            <a:endParaRPr lang="en-CA" sz="40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84363177"/>
              </p:ext>
            </p:extLst>
          </p:nvPr>
        </p:nvGraphicFramePr>
        <p:xfrm>
          <a:off x="609600" y="1523998"/>
          <a:ext cx="7848600" cy="4270139"/>
        </p:xfrm>
        <a:graphic>
          <a:graphicData uri="http://schemas.openxmlformats.org/drawingml/2006/table">
            <a:tbl>
              <a:tblPr firstRow="1" bandRow="1">
                <a:tableStyleId>{5C22544A-7EE6-4342-B048-85BDC9FD1C3A}</a:tableStyleId>
              </a:tblPr>
              <a:tblGrid>
                <a:gridCol w="3924300"/>
                <a:gridCol w="3924300"/>
              </a:tblGrid>
              <a:tr h="511086">
                <a:tc>
                  <a:txBody>
                    <a:bodyPr/>
                    <a:lstStyle/>
                    <a:p>
                      <a:r>
                        <a:rPr lang="en-US" dirty="0" smtClean="0"/>
                        <a:t>Moving From</a:t>
                      </a:r>
                      <a:endParaRPr lang="en-CA" dirty="0"/>
                    </a:p>
                  </a:txBody>
                  <a:tcPr/>
                </a:tc>
                <a:tc>
                  <a:txBody>
                    <a:bodyPr/>
                    <a:lstStyle/>
                    <a:p>
                      <a:r>
                        <a:rPr lang="en-US" dirty="0" smtClean="0"/>
                        <a:t>Moving To</a:t>
                      </a:r>
                      <a:endParaRPr lang="en-CA" dirty="0"/>
                    </a:p>
                  </a:txBody>
                  <a:tcPr/>
                </a:tc>
              </a:tr>
              <a:tr h="1260214">
                <a:tc>
                  <a:txBody>
                    <a:bodyPr/>
                    <a:lstStyle/>
                    <a:p>
                      <a:r>
                        <a:rPr lang="en-US" dirty="0" smtClean="0"/>
                        <a:t>Teachers – isolated</a:t>
                      </a:r>
                      <a:r>
                        <a:rPr lang="en-US" baseline="0" dirty="0" smtClean="0"/>
                        <a:t> practice in classrooms</a:t>
                      </a:r>
                      <a:endParaRPr lang="en-CA" dirty="0"/>
                    </a:p>
                  </a:txBody>
                  <a:tcPr/>
                </a:tc>
                <a:tc>
                  <a:txBody>
                    <a:bodyPr/>
                    <a:lstStyle/>
                    <a:p>
                      <a:r>
                        <a:rPr lang="en-US" dirty="0" smtClean="0"/>
                        <a:t>Collaborative</a:t>
                      </a:r>
                      <a:r>
                        <a:rPr lang="en-US" baseline="0" dirty="0" smtClean="0"/>
                        <a:t> Practice - l</a:t>
                      </a:r>
                      <a:r>
                        <a:rPr lang="en-US" dirty="0" smtClean="0"/>
                        <a:t>earning</a:t>
                      </a:r>
                      <a:r>
                        <a:rPr lang="en-US" baseline="0" dirty="0" smtClean="0"/>
                        <a:t> from and with other teachers to enhance practice</a:t>
                      </a:r>
                    </a:p>
                  </a:txBody>
                  <a:tcPr/>
                </a:tc>
              </a:tr>
              <a:tr h="126021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Schools</a:t>
                      </a:r>
                      <a:r>
                        <a:rPr lang="en-US" baseline="0" dirty="0" smtClean="0"/>
                        <a:t> - </a:t>
                      </a:r>
                      <a:r>
                        <a:rPr lang="en-US" dirty="0" smtClean="0"/>
                        <a:t>AISI</a:t>
                      </a:r>
                      <a:r>
                        <a:rPr lang="en-US" baseline="0" dirty="0" smtClean="0"/>
                        <a:t> leaders and Special Education Liaisons working alone in isolation</a:t>
                      </a:r>
                      <a:endParaRPr lang="en-CA" dirty="0" smtClean="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LST-LS</a:t>
                      </a:r>
                      <a:r>
                        <a:rPr lang="en-US" baseline="0" dirty="0" smtClean="0"/>
                        <a:t> working on a team with LST-SS and School Admin to plan, support and enhance QLEs</a:t>
                      </a:r>
                      <a:endParaRPr lang="en-CA" dirty="0" smtClean="0"/>
                    </a:p>
                  </a:txBody>
                  <a:tcPr/>
                </a:tc>
              </a:tr>
              <a:tr h="1238625">
                <a:tc>
                  <a:txBody>
                    <a:bodyPr/>
                    <a:lstStyle/>
                    <a:p>
                      <a:r>
                        <a:rPr lang="en-US" dirty="0" smtClean="0"/>
                        <a:t>Division</a:t>
                      </a:r>
                      <a:r>
                        <a:rPr lang="en-US" baseline="0" dirty="0" smtClean="0"/>
                        <a:t> Office - departments working as ‘silos’</a:t>
                      </a:r>
                      <a:endParaRPr lang="en-CA" dirty="0"/>
                    </a:p>
                  </a:txBody>
                  <a:tcPr/>
                </a:tc>
                <a:tc>
                  <a:txBody>
                    <a:bodyPr/>
                    <a:lstStyle/>
                    <a:p>
                      <a:r>
                        <a:rPr lang="en-US" dirty="0" smtClean="0"/>
                        <a:t>All</a:t>
                      </a:r>
                      <a:r>
                        <a:rPr lang="en-US" baseline="0" dirty="0" smtClean="0"/>
                        <a:t> ‘departments’ (Learning, Student, System, </a:t>
                      </a:r>
                      <a:r>
                        <a:rPr lang="en-US" baseline="0" dirty="0" err="1" smtClean="0"/>
                        <a:t>etc</a:t>
                      </a:r>
                      <a:r>
                        <a:rPr lang="en-US" baseline="0" dirty="0" smtClean="0"/>
                        <a:t>) are service orientated and work together as a team to support and enhance QLEs</a:t>
                      </a:r>
                      <a:endParaRPr lang="en-CA" dirty="0"/>
                    </a:p>
                  </a:txBody>
                  <a:tcPr/>
                </a:tc>
              </a:tr>
            </a:tbl>
          </a:graphicData>
        </a:graphic>
      </p:graphicFrame>
    </p:spTree>
    <p:extLst>
      <p:ext uri="{BB962C8B-B14F-4D97-AF65-F5344CB8AC3E}">
        <p14:creationId xmlns:p14="http://schemas.microsoft.com/office/powerpoint/2010/main" val="13209298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Essential Questions</a:t>
            </a:r>
            <a:endParaRPr lang="en-CA" dirty="0"/>
          </a:p>
        </p:txBody>
      </p:sp>
      <p:sp>
        <p:nvSpPr>
          <p:cNvPr id="3" name="Content Placeholder 2"/>
          <p:cNvSpPr>
            <a:spLocks noGrp="1"/>
          </p:cNvSpPr>
          <p:nvPr>
            <p:ph idx="1"/>
          </p:nvPr>
        </p:nvSpPr>
        <p:spPr>
          <a:xfrm>
            <a:off x="152400" y="1828800"/>
            <a:ext cx="8534401" cy="4525963"/>
          </a:xfrm>
        </p:spPr>
        <p:txBody>
          <a:bodyPr>
            <a:normAutofit/>
          </a:bodyPr>
          <a:lstStyle/>
          <a:p>
            <a:pPr marL="0" indent="0">
              <a:buNone/>
            </a:pPr>
            <a:r>
              <a:rPr lang="en-US" dirty="0" smtClean="0"/>
              <a:t>1</a:t>
            </a:r>
            <a:r>
              <a:rPr lang="en-US" b="1" dirty="0" smtClean="0">
                <a:solidFill>
                  <a:srgbClr val="FFFF00"/>
                </a:solidFill>
              </a:rPr>
              <a:t>. Who can I connect with to support the work of our LST?</a:t>
            </a:r>
          </a:p>
          <a:p>
            <a:pPr marL="0" indent="0">
              <a:buNone/>
            </a:pPr>
            <a:endParaRPr lang="en-US" dirty="0" smtClean="0"/>
          </a:p>
          <a:p>
            <a:pPr marL="0" indent="0">
              <a:buNone/>
            </a:pPr>
            <a:r>
              <a:rPr lang="en-US" dirty="0" smtClean="0"/>
              <a:t>2. </a:t>
            </a:r>
            <a:r>
              <a:rPr lang="en-US" b="1" dirty="0" smtClean="0">
                <a:solidFill>
                  <a:srgbClr val="FFFF00"/>
                </a:solidFill>
              </a:rPr>
              <a:t>What exactly is it I’m supposed to do as a member of an LST?</a:t>
            </a:r>
          </a:p>
          <a:p>
            <a:pPr lvl="1"/>
            <a:r>
              <a:rPr lang="en-US" dirty="0" smtClean="0"/>
              <a:t>What’s the big picture?</a:t>
            </a:r>
          </a:p>
          <a:p>
            <a:pPr lvl="1"/>
            <a:r>
              <a:rPr lang="en-US" dirty="0" smtClean="0"/>
              <a:t>Specifically, what does our LST hope to accomplish this year?</a:t>
            </a:r>
          </a:p>
          <a:p>
            <a:pPr marL="365760" lvl="1" indent="0">
              <a:buNone/>
            </a:pPr>
            <a:endParaRPr lang="en-US" b="1" dirty="0" smtClean="0">
              <a:solidFill>
                <a:srgbClr val="FFFF00"/>
              </a:solidFill>
            </a:endParaRPr>
          </a:p>
          <a:p>
            <a:pPr marL="0" indent="0">
              <a:buNone/>
            </a:pPr>
            <a:r>
              <a:rPr lang="en-US" b="1" dirty="0" smtClean="0">
                <a:solidFill>
                  <a:srgbClr val="FFFF00"/>
                </a:solidFill>
              </a:rPr>
              <a:t>3. How can we build or strengthen our teams at our school?</a:t>
            </a:r>
          </a:p>
          <a:p>
            <a:pPr lvl="1"/>
            <a:r>
              <a:rPr lang="en-US" dirty="0" smtClean="0"/>
              <a:t>What should I keep in mind as I work with adults?</a:t>
            </a:r>
          </a:p>
          <a:p>
            <a:pPr marL="0" indent="0">
              <a:buNone/>
            </a:pPr>
            <a:endParaRPr lang="en-US" dirty="0" smtClean="0"/>
          </a:p>
          <a:p>
            <a:pPr marL="0" indent="0">
              <a:buNone/>
            </a:pPr>
            <a:endParaRPr lang="en-CA" dirty="0"/>
          </a:p>
        </p:txBody>
      </p:sp>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sharpenSoften amount="-5000"/>
                    </a14:imgEffect>
                  </a14:imgLayer>
                </a14:imgProps>
              </a:ext>
              <a:ext uri="{28A0092B-C50C-407E-A947-70E740481C1C}">
                <a14:useLocalDpi xmlns:a14="http://schemas.microsoft.com/office/drawing/2010/main" val="0"/>
              </a:ext>
            </a:extLst>
          </a:blip>
          <a:stretch>
            <a:fillRect/>
          </a:stretch>
        </p:blipFill>
        <p:spPr>
          <a:xfrm>
            <a:off x="7543800" y="228600"/>
            <a:ext cx="1321189" cy="1357175"/>
          </a:xfrm>
          <a:prstGeom prst="rect">
            <a:avLst/>
          </a:prstGeom>
          <a:effectLst>
            <a:glow rad="127000">
              <a:schemeClr val="accent1">
                <a:alpha val="91000"/>
              </a:schemeClr>
            </a:glow>
          </a:effectLst>
        </p:spPr>
      </p:pic>
    </p:spTree>
    <p:extLst>
      <p:ext uri="{BB962C8B-B14F-4D97-AF65-F5344CB8AC3E}">
        <p14:creationId xmlns:p14="http://schemas.microsoft.com/office/powerpoint/2010/main" val="24633772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From…Isolated Work</a:t>
            </a:r>
            <a:endParaRPr lang="en-CA"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63463020"/>
              </p:ext>
            </p:extLst>
          </p:nvPr>
        </p:nvGraphicFramePr>
        <p:xfrm>
          <a:off x="533400" y="1600200"/>
          <a:ext cx="83058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extLst>
              <p:ext uri="{D42A27DB-BD31-4B8C-83A1-F6EECF244321}">
                <p14:modId xmlns:p14="http://schemas.microsoft.com/office/powerpoint/2010/main" val="1750264107"/>
              </p:ext>
            </p:extLst>
          </p:nvPr>
        </p:nvGraphicFramePr>
        <p:xfrm>
          <a:off x="990600" y="1447800"/>
          <a:ext cx="7772400" cy="51816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940083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73162"/>
          </a:xfrm>
        </p:spPr>
        <p:txBody>
          <a:bodyPr/>
          <a:lstStyle/>
          <a:p>
            <a:r>
              <a:rPr lang="en-US" dirty="0" smtClean="0"/>
              <a:t>Moving To…Learning Support Teams</a:t>
            </a:r>
            <a:endParaRPr lang="en-CA"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445" y="1676400"/>
            <a:ext cx="6303433" cy="4933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32844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am I supposed to do a an LST member?</a:t>
            </a:r>
            <a:endParaRPr lang="en-CA" dirty="0"/>
          </a:p>
        </p:txBody>
      </p:sp>
      <p:sp>
        <p:nvSpPr>
          <p:cNvPr id="3" name="Content Placeholder 2"/>
          <p:cNvSpPr>
            <a:spLocks noGrp="1"/>
          </p:cNvSpPr>
          <p:nvPr>
            <p:ph sz="half" idx="1"/>
          </p:nvPr>
        </p:nvSpPr>
        <p:spPr/>
        <p:txBody>
          <a:bodyPr>
            <a:normAutofit lnSpcReduction="10000"/>
          </a:bodyPr>
          <a:lstStyle/>
          <a:p>
            <a:r>
              <a:rPr lang="en-US" sz="3600" dirty="0" smtClean="0"/>
              <a:t>What is your confidence level?</a:t>
            </a:r>
          </a:p>
          <a:p>
            <a:endParaRPr lang="en-US" sz="3600" dirty="0" smtClean="0"/>
          </a:p>
          <a:p>
            <a:r>
              <a:rPr lang="en-US" sz="3600" dirty="0" smtClean="0"/>
              <a:t>What supports would you need?</a:t>
            </a:r>
          </a:p>
          <a:p>
            <a:endParaRPr lang="en-US" sz="3600" dirty="0" smtClean="0"/>
          </a:p>
          <a:p>
            <a:r>
              <a:rPr lang="en-US" sz="3600" dirty="0" smtClean="0"/>
              <a:t>What should we consider?</a:t>
            </a:r>
            <a:endParaRPr lang="en-CA" sz="3600" dirty="0"/>
          </a:p>
        </p:txBody>
      </p:sp>
      <p:pic>
        <p:nvPicPr>
          <p:cNvPr id="7171" name="Picture 3" descr="d:\users\lsteele.CESD\AppData\Local\Microsoft\Windows\Temporary Internet Files\Content.IE5\0O5G3NBH\MP90043053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7029" y="1752600"/>
            <a:ext cx="3771587" cy="251340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rot="20370063">
            <a:off x="4356375" y="4712004"/>
            <a:ext cx="401289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On your own</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16911828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Thoughts on Coaching</a:t>
            </a:r>
            <a:endParaRPr lang="en-CA" dirty="0"/>
          </a:p>
        </p:txBody>
      </p:sp>
      <p:sp>
        <p:nvSpPr>
          <p:cNvPr id="6" name="Content Placeholder 5"/>
          <p:cNvSpPr>
            <a:spLocks noGrp="1"/>
          </p:cNvSpPr>
          <p:nvPr>
            <p:ph idx="1"/>
          </p:nvPr>
        </p:nvSpPr>
        <p:spPr/>
        <p:txBody>
          <a:bodyPr/>
          <a:lstStyle/>
          <a:p>
            <a:pPr marL="0" indent="0">
              <a:buNone/>
            </a:pPr>
            <a:r>
              <a:rPr lang="en-CA" b="1" dirty="0"/>
              <a:t>Peer Collaborative </a:t>
            </a:r>
            <a:r>
              <a:rPr lang="en-CA" b="1" dirty="0" smtClean="0"/>
              <a:t>Coaching</a:t>
            </a:r>
          </a:p>
          <a:p>
            <a:pPr marL="0" indent="0">
              <a:buNone/>
            </a:pPr>
            <a:endParaRPr lang="en-CA" dirty="0"/>
          </a:p>
          <a:p>
            <a:pPr lvl="0"/>
            <a:r>
              <a:rPr lang="en-CA" dirty="0"/>
              <a:t>Teachers continuously support and reflect upon their classroom practices through co-planning, co-teaching, modelling and data collecting to enhance the quality learning environments for all students. </a:t>
            </a:r>
          </a:p>
          <a:p>
            <a:pPr marL="0" indent="0">
              <a:buNone/>
            </a:pPr>
            <a:endParaRPr lang="en-CA" dirty="0"/>
          </a:p>
        </p:txBody>
      </p:sp>
    </p:spTree>
    <p:extLst>
      <p:ext uri="{BB962C8B-B14F-4D97-AF65-F5344CB8AC3E}">
        <p14:creationId xmlns:p14="http://schemas.microsoft.com/office/powerpoint/2010/main" val="27892190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d:\users\lsteele.CESD\AppData\Local\Microsoft\Windows\Temporary Internet Files\Content.IE5\0O5G3NBH\MP90043941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6032248">
            <a:off x="4694460" y="2127788"/>
            <a:ext cx="3279648" cy="4370089"/>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p:txBody>
          <a:bodyPr/>
          <a:lstStyle/>
          <a:p>
            <a:r>
              <a:rPr lang="en-US" dirty="0" smtClean="0"/>
              <a:t>First Word, Last Word</a:t>
            </a:r>
            <a:endParaRPr lang="en-CA" dirty="0"/>
          </a:p>
        </p:txBody>
      </p:sp>
      <p:sp>
        <p:nvSpPr>
          <p:cNvPr id="6" name="Content Placeholder 5"/>
          <p:cNvSpPr>
            <a:spLocks noGrp="1"/>
          </p:cNvSpPr>
          <p:nvPr>
            <p:ph sz="half" idx="1"/>
          </p:nvPr>
        </p:nvSpPr>
        <p:spPr/>
        <p:txBody>
          <a:bodyPr>
            <a:normAutofit fontScale="92500" lnSpcReduction="20000"/>
          </a:bodyPr>
          <a:lstStyle/>
          <a:p>
            <a:r>
              <a:rPr lang="en-US" dirty="0" smtClean="0"/>
              <a:t>What scares you?</a:t>
            </a:r>
          </a:p>
          <a:p>
            <a:endParaRPr lang="en-US" dirty="0" smtClean="0"/>
          </a:p>
          <a:p>
            <a:r>
              <a:rPr lang="en-US" dirty="0" smtClean="0"/>
              <a:t>What are you most comfortable with?</a:t>
            </a:r>
          </a:p>
          <a:p>
            <a:pPr marL="0" indent="0">
              <a:buNone/>
            </a:pPr>
            <a:endParaRPr lang="en-US" dirty="0" smtClean="0"/>
          </a:p>
          <a:p>
            <a:r>
              <a:rPr lang="en-US" dirty="0" smtClean="0"/>
              <a:t>What is missing?</a:t>
            </a:r>
          </a:p>
          <a:p>
            <a:endParaRPr lang="en-US" dirty="0"/>
          </a:p>
          <a:p>
            <a:endParaRPr lang="en-US" dirty="0" smtClean="0"/>
          </a:p>
          <a:p>
            <a:endParaRPr lang="en-US" dirty="0"/>
          </a:p>
          <a:p>
            <a:r>
              <a:rPr lang="en-US" dirty="0" smtClean="0"/>
              <a:t>How is it set up in your school now?</a:t>
            </a:r>
          </a:p>
          <a:p>
            <a:endParaRPr lang="en-CA" dirty="0"/>
          </a:p>
        </p:txBody>
      </p:sp>
      <p:sp>
        <p:nvSpPr>
          <p:cNvPr id="8" name="Rectangle 7"/>
          <p:cNvSpPr/>
          <p:nvPr/>
        </p:nvSpPr>
        <p:spPr>
          <a:xfrm rot="20650771">
            <a:off x="5052153" y="806826"/>
            <a:ext cx="3367653"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Facilitator</a:t>
            </a:r>
          </a:p>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Blurt Patrol</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9" name="Title 4"/>
          <p:cNvSpPr txBox="1">
            <a:spLocks/>
          </p:cNvSpPr>
          <p:nvPr/>
        </p:nvSpPr>
        <p:spPr>
          <a:xfrm>
            <a:off x="457200" y="3810000"/>
            <a:ext cx="8229600" cy="1143000"/>
          </a:xfrm>
          <a:prstGeom prst="rect">
            <a:avLst/>
          </a:prstGeom>
        </p:spPr>
        <p:txBody>
          <a:bodyPr vert="horz" lIns="91440" tIns="45720" rIns="91440" bIns="45720" rtlCol="0" anchor="b">
            <a:normAutofit/>
          </a:bodyPr>
          <a:lst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a:lstStyle>
          <a:p>
            <a:r>
              <a:rPr lang="en-US" dirty="0" smtClean="0"/>
              <a:t>Open Conversation</a:t>
            </a:r>
            <a:endParaRPr lang="en-CA" dirty="0"/>
          </a:p>
        </p:txBody>
      </p:sp>
    </p:spTree>
    <p:extLst>
      <p:ext uri="{BB962C8B-B14F-4D97-AF65-F5344CB8AC3E}">
        <p14:creationId xmlns:p14="http://schemas.microsoft.com/office/powerpoint/2010/main" val="34474590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Messages on Coaching</a:t>
            </a:r>
            <a:endParaRPr lang="en-CA" dirty="0"/>
          </a:p>
        </p:txBody>
      </p:sp>
      <p:sp>
        <p:nvSpPr>
          <p:cNvPr id="3" name="Content Placeholder 2"/>
          <p:cNvSpPr>
            <a:spLocks noGrp="1"/>
          </p:cNvSpPr>
          <p:nvPr>
            <p:ph idx="1"/>
          </p:nvPr>
        </p:nvSpPr>
        <p:spPr/>
        <p:txBody>
          <a:bodyPr/>
          <a:lstStyle/>
          <a:p>
            <a:pPr lvl="0"/>
            <a:r>
              <a:rPr lang="en-CA" dirty="0"/>
              <a:t>If you’ve already begun on this process – take care in terms of skill level, trust, confidentiality</a:t>
            </a:r>
          </a:p>
          <a:p>
            <a:pPr lvl="0"/>
            <a:r>
              <a:rPr lang="en-CA" dirty="0" smtClean="0"/>
              <a:t>We’d like you </a:t>
            </a:r>
            <a:r>
              <a:rPr lang="en-CA" dirty="0"/>
              <a:t>to be content experts in the project goals (e.g. literacy, engagement)</a:t>
            </a:r>
          </a:p>
          <a:p>
            <a:pPr lvl="0"/>
            <a:r>
              <a:rPr lang="en-CA" dirty="0"/>
              <a:t>We’d like you </a:t>
            </a:r>
            <a:r>
              <a:rPr lang="en-CA" dirty="0" smtClean="0"/>
              <a:t>to </a:t>
            </a:r>
            <a:r>
              <a:rPr lang="en-CA" dirty="0"/>
              <a:t>be process experts – </a:t>
            </a:r>
            <a:r>
              <a:rPr lang="en-CA" dirty="0" smtClean="0"/>
              <a:t>able to ask </a:t>
            </a:r>
            <a:r>
              <a:rPr lang="en-CA" dirty="0"/>
              <a:t>good questions to guide thinking</a:t>
            </a:r>
          </a:p>
          <a:p>
            <a:pPr lvl="0"/>
            <a:r>
              <a:rPr lang="en-CA" dirty="0"/>
              <a:t>We’d like you </a:t>
            </a:r>
            <a:r>
              <a:rPr lang="en-CA" dirty="0" smtClean="0"/>
              <a:t>to be able to facilitate </a:t>
            </a:r>
            <a:r>
              <a:rPr lang="en-CA" dirty="0"/>
              <a:t>opportunities for peer coaching</a:t>
            </a:r>
          </a:p>
          <a:p>
            <a:pPr lvl="0"/>
            <a:r>
              <a:rPr lang="en-CA" dirty="0"/>
              <a:t>We’d like you </a:t>
            </a:r>
            <a:r>
              <a:rPr lang="en-CA" dirty="0" smtClean="0"/>
              <a:t>to be able to determine when </a:t>
            </a:r>
            <a:r>
              <a:rPr lang="en-CA" dirty="0"/>
              <a:t>you will consult, mentor or coach</a:t>
            </a:r>
          </a:p>
          <a:p>
            <a:pPr lvl="0"/>
            <a:r>
              <a:rPr lang="en-CA" dirty="0"/>
              <a:t>We’d like you </a:t>
            </a:r>
            <a:r>
              <a:rPr lang="en-CA" dirty="0" smtClean="0"/>
              <a:t>to start with yourself and your LST team…</a:t>
            </a:r>
            <a:endParaRPr lang="en-CA" dirty="0"/>
          </a:p>
          <a:p>
            <a:endParaRPr lang="en-CA" dirty="0"/>
          </a:p>
        </p:txBody>
      </p:sp>
    </p:spTree>
    <p:extLst>
      <p:ext uri="{BB962C8B-B14F-4D97-AF65-F5344CB8AC3E}">
        <p14:creationId xmlns:p14="http://schemas.microsoft.com/office/powerpoint/2010/main" val="32849089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73162"/>
          </a:xfrm>
        </p:spPr>
        <p:txBody>
          <a:bodyPr/>
          <a:lstStyle/>
          <a:p>
            <a:r>
              <a:rPr lang="en-US" dirty="0" smtClean="0"/>
              <a:t>Learning Support Teams</a:t>
            </a:r>
            <a:endParaRPr lang="en-CA"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445" y="1676400"/>
            <a:ext cx="6303433" cy="4933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1261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CA" dirty="0"/>
          </a:p>
        </p:txBody>
      </p:sp>
      <p:pic>
        <p:nvPicPr>
          <p:cNvPr id="2050" name="Picture 2" descr="d:\users\jsalmon.CESD\AppData\Local\Microsoft\Windows\Temporary Internet Files\Content.IE5\VW5HDR1J\MC900442000[1].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62371" y="1676571"/>
            <a:ext cx="4267029" cy="42670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69145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Lunch – back at 12:45</a:t>
            </a:r>
            <a:endParaRPr lang="en-CA" dirty="0"/>
          </a:p>
        </p:txBody>
      </p:sp>
      <p:pic>
        <p:nvPicPr>
          <p:cNvPr id="11267" name="Picture 3" descr="d:\users\lsteele.CESD\AppData\Local\Microsoft\Windows\Temporary Internet Files\Content.IE5\0O5G3NBH\MC90029080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1200" y="1523999"/>
            <a:ext cx="5410200" cy="46587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04554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News n’ Notes</a:t>
            </a:r>
            <a:endParaRPr lang="en-CA" dirty="0"/>
          </a:p>
        </p:txBody>
      </p:sp>
      <p:pic>
        <p:nvPicPr>
          <p:cNvPr id="2051" name="Picture 3" descr="d:\users\lsteele.CESD\AppData\Local\Microsoft\Windows\Temporary Internet Files\Content.IE5\Z2EEZWTC\MC900439350[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0" y="1905000"/>
            <a:ext cx="4525963"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83714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Day:</a:t>
            </a:r>
            <a:endParaRPr lang="en-CA" dirty="0"/>
          </a:p>
        </p:txBody>
      </p:sp>
      <p:sp>
        <p:nvSpPr>
          <p:cNvPr id="3" name="Content Placeholder 2"/>
          <p:cNvSpPr>
            <a:spLocks noGrp="1"/>
          </p:cNvSpPr>
          <p:nvPr>
            <p:ph idx="1"/>
          </p:nvPr>
        </p:nvSpPr>
        <p:spPr/>
        <p:txBody>
          <a:bodyPr/>
          <a:lstStyle/>
          <a:p>
            <a:r>
              <a:rPr lang="en-US" dirty="0" smtClean="0"/>
              <a:t>Getting to know the team</a:t>
            </a:r>
          </a:p>
          <a:p>
            <a:r>
              <a:rPr lang="en-US" dirty="0" smtClean="0"/>
              <a:t>Big Picture Reflection – district level; School Level</a:t>
            </a:r>
          </a:p>
          <a:p>
            <a:r>
              <a:rPr lang="en-US" dirty="0" smtClean="0"/>
              <a:t>LST Roles and Structures</a:t>
            </a:r>
          </a:p>
          <a:p>
            <a:r>
              <a:rPr lang="en-US" dirty="0" smtClean="0"/>
              <a:t>Detailed Planning – what do you hope to accomplish this year?</a:t>
            </a:r>
          </a:p>
          <a:p>
            <a:endParaRPr lang="en-US" dirty="0"/>
          </a:p>
          <a:p>
            <a:r>
              <a:rPr lang="en-US" dirty="0" smtClean="0">
                <a:solidFill>
                  <a:srgbClr val="FFFF00"/>
                </a:solidFill>
              </a:rPr>
              <a:t>LUNCH</a:t>
            </a:r>
          </a:p>
          <a:p>
            <a:pPr marL="0" indent="0">
              <a:buNone/>
            </a:pPr>
            <a:endParaRPr lang="en-US" dirty="0" smtClean="0"/>
          </a:p>
          <a:p>
            <a:r>
              <a:rPr lang="en-US" dirty="0" smtClean="0"/>
              <a:t>Effective teams</a:t>
            </a:r>
          </a:p>
          <a:p>
            <a:r>
              <a:rPr lang="en-US" dirty="0" smtClean="0"/>
              <a:t>Q &amp; A</a:t>
            </a:r>
          </a:p>
          <a:p>
            <a:endParaRPr lang="en-US" dirty="0" smtClean="0"/>
          </a:p>
          <a:p>
            <a:endParaRPr lang="en-CA" dirty="0"/>
          </a:p>
        </p:txBody>
      </p:sp>
    </p:spTree>
    <p:extLst>
      <p:ext uri="{BB962C8B-B14F-4D97-AF65-F5344CB8AC3E}">
        <p14:creationId xmlns:p14="http://schemas.microsoft.com/office/powerpoint/2010/main" val="27233331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“Give Me Five”- Icebreaker!  </a:t>
            </a:r>
            <a:endParaRPr lang="en-CA" dirty="0"/>
          </a:p>
        </p:txBody>
      </p:sp>
      <p:sp>
        <p:nvSpPr>
          <p:cNvPr id="4" name="TextBox 3"/>
          <p:cNvSpPr txBox="1"/>
          <p:nvPr/>
        </p:nvSpPr>
        <p:spPr>
          <a:xfrm>
            <a:off x="4977600" y="2133600"/>
            <a:ext cx="3657600" cy="3416320"/>
          </a:xfrm>
          <a:prstGeom prst="rect">
            <a:avLst/>
          </a:prstGeom>
          <a:noFill/>
        </p:spPr>
        <p:txBody>
          <a:bodyPr wrap="square" rtlCol="0">
            <a:spAutoFit/>
          </a:bodyPr>
          <a:lstStyle/>
          <a:p>
            <a:pPr marL="285750" indent="-285750">
              <a:buFont typeface="Arial" pitchFamily="34" charset="0"/>
              <a:buChar char="•"/>
            </a:pPr>
            <a:r>
              <a:rPr lang="en-US" dirty="0" smtClean="0"/>
              <a:t>In a 5 minute timeframe your task is to meet and find </a:t>
            </a:r>
            <a:r>
              <a:rPr lang="en-US" b="1" dirty="0" smtClean="0">
                <a:solidFill>
                  <a:schemeClr val="accent2">
                    <a:lumMod val="60000"/>
                    <a:lumOff val="40000"/>
                  </a:schemeClr>
                </a:solidFill>
              </a:rPr>
              <a:t>5 different people </a:t>
            </a:r>
            <a:r>
              <a:rPr lang="en-US" dirty="0" smtClean="0"/>
              <a:t>(who are not sitting at your table) who shares one of the five statements with you.</a:t>
            </a:r>
          </a:p>
          <a:p>
            <a:pPr marL="285750" indent="-285750">
              <a:buFont typeface="Arial" pitchFamily="34" charset="0"/>
              <a:buChar char="•"/>
            </a:pPr>
            <a:r>
              <a:rPr lang="en-US" dirty="0" smtClean="0"/>
              <a:t>Each of you then </a:t>
            </a:r>
            <a:r>
              <a:rPr lang="en-US" b="1" dirty="0" smtClean="0">
                <a:solidFill>
                  <a:schemeClr val="accent2">
                    <a:lumMod val="60000"/>
                    <a:lumOff val="40000"/>
                  </a:schemeClr>
                </a:solidFill>
              </a:rPr>
              <a:t>write other person’s name below the line of the numbered statement</a:t>
            </a:r>
            <a:r>
              <a:rPr lang="en-US" dirty="0" smtClean="0"/>
              <a:t> you have in common</a:t>
            </a:r>
          </a:p>
          <a:p>
            <a:pPr marL="285750" indent="-285750">
              <a:buFont typeface="Arial" pitchFamily="34" charset="0"/>
              <a:buChar char="•"/>
            </a:pPr>
            <a:r>
              <a:rPr lang="en-US" b="1" dirty="0" smtClean="0">
                <a:solidFill>
                  <a:schemeClr val="accent2">
                    <a:lumMod val="60000"/>
                    <a:lumOff val="40000"/>
                  </a:schemeClr>
                </a:solidFill>
              </a:rPr>
              <a:t>Continue the process with 4 more people </a:t>
            </a:r>
            <a:r>
              <a:rPr lang="en-US" dirty="0" smtClean="0"/>
              <a:t>until all 5 statements have matches</a:t>
            </a: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524000"/>
            <a:ext cx="4320466"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80394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533400"/>
            <a:ext cx="8229600" cy="4525963"/>
          </a:xfrm>
        </p:spPr>
        <p:txBody>
          <a:bodyPr>
            <a:normAutofit/>
          </a:bodyPr>
          <a:lstStyle/>
          <a:p>
            <a:pPr marL="0" indent="0" algn="ctr">
              <a:buNone/>
            </a:pPr>
            <a:r>
              <a:rPr lang="en-US" sz="3200" dirty="0">
                <a:solidFill>
                  <a:srgbClr val="FFFF00"/>
                </a:solidFill>
              </a:rPr>
              <a:t>How can we build or strengthen our teams at school?</a:t>
            </a:r>
            <a:endParaRPr lang="en-CA" sz="3200" dirty="0"/>
          </a:p>
        </p:txBody>
      </p:sp>
      <p:pic>
        <p:nvPicPr>
          <p:cNvPr id="12290" name="Picture 2" descr="d:\users\lsteele.CESD\AppData\Local\Microsoft\Windows\Temporary Internet Files\Content.IE5\SN2G3YIA\MP90040536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4346" y="1676400"/>
            <a:ext cx="64008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56571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0"/>
            <a:ext cx="7024744" cy="1143000"/>
          </a:xfrm>
        </p:spPr>
        <p:txBody>
          <a:bodyPr>
            <a:normAutofit fontScale="90000"/>
          </a:bodyPr>
          <a:lstStyle/>
          <a:p>
            <a:r>
              <a:rPr lang="en-US" i="1" dirty="0" smtClean="0"/>
              <a:t>7 </a:t>
            </a:r>
            <a:r>
              <a:rPr lang="en-US" i="1" dirty="0" smtClean="0">
                <a:hlinkClick r:id="rId3"/>
              </a:rPr>
              <a:t>Qualities of a High Performing Team- </a:t>
            </a:r>
            <a:r>
              <a:rPr lang="en-US" dirty="0" smtClean="0"/>
              <a:t>Laura Lipton</a:t>
            </a:r>
            <a:endParaRPr lang="en-CA" dirty="0"/>
          </a:p>
        </p:txBody>
      </p:sp>
      <p:sp>
        <p:nvSpPr>
          <p:cNvPr id="3" name="Content Placeholder 2"/>
          <p:cNvSpPr>
            <a:spLocks noGrp="1"/>
          </p:cNvSpPr>
          <p:nvPr>
            <p:ph idx="1"/>
          </p:nvPr>
        </p:nvSpPr>
        <p:spPr>
          <a:xfrm>
            <a:off x="5029200" y="2118015"/>
            <a:ext cx="3505200" cy="4130385"/>
          </a:xfrm>
        </p:spPr>
        <p:txBody>
          <a:bodyPr>
            <a:normAutofit/>
          </a:bodyPr>
          <a:lstStyle/>
          <a:p>
            <a:r>
              <a:rPr lang="en-US" dirty="0" smtClean="0"/>
              <a:t>Maintain a clear focus</a:t>
            </a:r>
          </a:p>
          <a:p>
            <a:r>
              <a:rPr lang="en-US" dirty="0" smtClean="0"/>
              <a:t>Embrace a spirit of inquiry</a:t>
            </a:r>
          </a:p>
          <a:p>
            <a:r>
              <a:rPr lang="en-US" dirty="0" smtClean="0"/>
              <a:t>Put data at the center</a:t>
            </a:r>
          </a:p>
          <a:p>
            <a:r>
              <a:rPr lang="en-US" dirty="0" smtClean="0"/>
              <a:t>Honor commitments</a:t>
            </a:r>
          </a:p>
          <a:p>
            <a:r>
              <a:rPr lang="en-US" dirty="0" smtClean="0"/>
              <a:t>Cultivate relational trust</a:t>
            </a:r>
          </a:p>
          <a:p>
            <a:r>
              <a:rPr lang="en-US" dirty="0" smtClean="0"/>
              <a:t>Seek equity</a:t>
            </a:r>
          </a:p>
          <a:p>
            <a:r>
              <a:rPr lang="en-US" dirty="0" smtClean="0"/>
              <a:t>Assume collective responsibility</a:t>
            </a:r>
            <a:endParaRPr lang="en-CA" dirty="0"/>
          </a:p>
        </p:txBody>
      </p:sp>
      <p:pic>
        <p:nvPicPr>
          <p:cNvPr id="4099" name="Picture 3" descr="d:\users\cchristiebill.CESD\AppData\Local\Microsoft\Windows\Temporary Internet Files\Content.IE5\0XE8DQ7Z\MP90043312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2438400"/>
            <a:ext cx="408432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02538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Article Collaborative Reflective Process</a:t>
            </a:r>
            <a:endParaRPr lang="en-CA" dirty="0"/>
          </a:p>
        </p:txBody>
      </p:sp>
      <p:sp>
        <p:nvSpPr>
          <p:cNvPr id="3" name="Content Placeholder 2"/>
          <p:cNvSpPr>
            <a:spLocks noGrp="1"/>
          </p:cNvSpPr>
          <p:nvPr>
            <p:ph idx="1"/>
          </p:nvPr>
        </p:nvSpPr>
        <p:spPr/>
        <p:txBody>
          <a:bodyPr>
            <a:normAutofit lnSpcReduction="10000"/>
          </a:bodyPr>
          <a:lstStyle/>
          <a:p>
            <a:r>
              <a:rPr lang="en-US" dirty="0" smtClean="0"/>
              <a:t>Step 1: Individually read the first summary page</a:t>
            </a:r>
          </a:p>
          <a:p>
            <a:pPr lvl="0"/>
            <a:r>
              <a:rPr lang="en-US" dirty="0" smtClean="0"/>
              <a:t>Step 2: </a:t>
            </a:r>
            <a:r>
              <a:rPr lang="en-CA" dirty="0" smtClean="0">
                <a:solidFill>
                  <a:schemeClr val="accent2">
                    <a:lumMod val="60000"/>
                    <a:lumOff val="40000"/>
                  </a:schemeClr>
                </a:solidFill>
              </a:rPr>
              <a:t>With </a:t>
            </a:r>
            <a:r>
              <a:rPr lang="en-CA" dirty="0">
                <a:solidFill>
                  <a:schemeClr val="accent2">
                    <a:lumMod val="60000"/>
                    <a:lumOff val="40000"/>
                  </a:schemeClr>
                </a:solidFill>
              </a:rPr>
              <a:t>your #1 partner </a:t>
            </a:r>
            <a:r>
              <a:rPr lang="en-CA" dirty="0"/>
              <a:t>from the “Give Me Five” </a:t>
            </a:r>
            <a:r>
              <a:rPr lang="en-CA" dirty="0" smtClean="0"/>
              <a:t>icebreaker sheet:</a:t>
            </a:r>
            <a:endParaRPr lang="en-CA" sz="1800" dirty="0"/>
          </a:p>
          <a:p>
            <a:pPr lvl="2"/>
            <a:r>
              <a:rPr lang="en-CA" sz="2200" dirty="0"/>
              <a:t>Briefly introduce yourselves and share what school you are from</a:t>
            </a:r>
          </a:p>
          <a:p>
            <a:pPr lvl="2"/>
            <a:r>
              <a:rPr lang="en-CA" sz="2200" dirty="0"/>
              <a:t>Together read through first article section:  “Discussion &amp; Reflection #1: Maintain a Clear Focus- page 2-3”</a:t>
            </a:r>
          </a:p>
          <a:p>
            <a:pPr lvl="2"/>
            <a:r>
              <a:rPr lang="en-CA" sz="2200" dirty="0"/>
              <a:t>Upon reading this first section, work collaboratively  together in responding  to focused questions based upon your point of view or from your school’s perspective in relation to your Learning Support Teams,  in the first section at 12 o’clock position on </a:t>
            </a:r>
            <a:r>
              <a:rPr lang="en-CA" sz="2200" dirty="0" err="1" smtClean="0"/>
              <a:t>placemat</a:t>
            </a:r>
            <a:endParaRPr lang="en-CA" sz="2200" dirty="0"/>
          </a:p>
          <a:p>
            <a:pPr lvl="2"/>
            <a:r>
              <a:rPr lang="en-CA" sz="2200" dirty="0"/>
              <a:t>When </a:t>
            </a:r>
            <a:r>
              <a:rPr lang="en-CA" sz="2200" dirty="0" smtClean="0"/>
              <a:t>time </a:t>
            </a:r>
            <a:r>
              <a:rPr lang="en-CA" sz="2200" dirty="0"/>
              <a:t>is “up”, thank your partner</a:t>
            </a:r>
          </a:p>
          <a:p>
            <a:endParaRPr lang="en-US" dirty="0" smtClean="0"/>
          </a:p>
          <a:p>
            <a:pPr lvl="1"/>
            <a:endParaRPr lang="en-CA" dirty="0"/>
          </a:p>
        </p:txBody>
      </p:sp>
      <p:pic>
        <p:nvPicPr>
          <p:cNvPr id="3075" name="Picture 3" descr="d:\users\cchristiebill.CESD\AppData\Local\Microsoft\Windows\Temporary Internet Files\Content.IE5\BNBMZV4Z\MP90044217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3600" y="5105400"/>
            <a:ext cx="2209800" cy="147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04313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lstStyle/>
          <a:p>
            <a:pPr marL="0" lvl="0" indent="0">
              <a:buNone/>
            </a:pPr>
            <a:r>
              <a:rPr lang="en-CA" dirty="0" smtClean="0"/>
              <a:t>You will repeat the above process , as you work your way through each section of the </a:t>
            </a:r>
            <a:r>
              <a:rPr lang="en-CA" dirty="0" err="1" smtClean="0"/>
              <a:t>placemat</a:t>
            </a:r>
            <a:r>
              <a:rPr lang="en-CA" dirty="0" smtClean="0"/>
              <a:t>, clockwise for each of the 4 remaining article topical sections:</a:t>
            </a:r>
          </a:p>
          <a:p>
            <a:pPr lvl="1"/>
            <a:r>
              <a:rPr lang="en-CA" sz="2200" dirty="0" smtClean="0">
                <a:solidFill>
                  <a:schemeClr val="accent2">
                    <a:lumMod val="60000"/>
                    <a:lumOff val="40000"/>
                  </a:schemeClr>
                </a:solidFill>
              </a:rPr>
              <a:t>With your #2 partner </a:t>
            </a:r>
            <a:r>
              <a:rPr lang="en-CA" sz="2200" dirty="0" smtClean="0"/>
              <a:t>from the “Give Me Five” icebreaker: Discussion &amp; Reflection #2: Embrace a Spirit of Inquiry- page 3-4</a:t>
            </a:r>
          </a:p>
          <a:p>
            <a:pPr lvl="1"/>
            <a:r>
              <a:rPr lang="en-CA" sz="2200" dirty="0" smtClean="0">
                <a:solidFill>
                  <a:schemeClr val="accent2">
                    <a:lumMod val="60000"/>
                    <a:lumOff val="40000"/>
                  </a:schemeClr>
                </a:solidFill>
              </a:rPr>
              <a:t>With your #3 partner </a:t>
            </a:r>
            <a:r>
              <a:rPr lang="en-CA" sz="2200" dirty="0" smtClean="0"/>
              <a:t>from the “Give Me Five” icebreaker:  Discussion &amp; Reflection #3: Put Data at the Center- page 4-5</a:t>
            </a:r>
          </a:p>
          <a:p>
            <a:pPr lvl="1"/>
            <a:r>
              <a:rPr lang="en-CA" sz="2200" dirty="0" smtClean="0">
                <a:solidFill>
                  <a:schemeClr val="accent2">
                    <a:lumMod val="60000"/>
                    <a:lumOff val="40000"/>
                  </a:schemeClr>
                </a:solidFill>
              </a:rPr>
              <a:t>With your #4 partner </a:t>
            </a:r>
            <a:r>
              <a:rPr lang="en-CA" sz="2200" dirty="0" smtClean="0"/>
              <a:t>from the “Give Me Five” icebreaker: Discussion &amp; Reflection #4: Honor Commitments &amp; Cultivate Relational Trust- page 5-6</a:t>
            </a:r>
          </a:p>
          <a:p>
            <a:pPr lvl="1"/>
            <a:r>
              <a:rPr lang="en-CA" sz="2200" dirty="0" smtClean="0">
                <a:solidFill>
                  <a:schemeClr val="accent2">
                    <a:lumMod val="60000"/>
                    <a:lumOff val="40000"/>
                  </a:schemeClr>
                </a:solidFill>
              </a:rPr>
              <a:t>With your #5 partner </a:t>
            </a:r>
            <a:r>
              <a:rPr lang="en-CA" sz="2200" dirty="0" smtClean="0"/>
              <a:t>from the “Give Me Five” icebreaker: Discussion &amp; Reflection #5: Seek Equity &amp; Assume Collective Responsibility- page 6-8</a:t>
            </a:r>
          </a:p>
          <a:p>
            <a:pPr lvl="0"/>
            <a:endParaRPr lang="en-CA" sz="1600" dirty="0"/>
          </a:p>
        </p:txBody>
      </p:sp>
      <p:pic>
        <p:nvPicPr>
          <p:cNvPr id="2050" name="Picture 2" descr="d:\users\cchristiebill.CESD\AppData\Local\Microsoft\Windows\Temporary Internet Files\Content.IE5\681YDXYV\MP900433169[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2999" y="4953000"/>
            <a:ext cx="2797821" cy="15054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24414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 At Your Home Table…</a:t>
            </a:r>
            <a:endParaRPr lang="en-CA" dirty="0"/>
          </a:p>
        </p:txBody>
      </p:sp>
      <p:sp>
        <p:nvSpPr>
          <p:cNvPr id="3" name="Content Placeholder 2"/>
          <p:cNvSpPr>
            <a:spLocks noGrp="1"/>
          </p:cNvSpPr>
          <p:nvPr>
            <p:ph idx="1"/>
          </p:nvPr>
        </p:nvSpPr>
        <p:spPr/>
        <p:txBody>
          <a:bodyPr/>
          <a:lstStyle/>
          <a:p>
            <a:r>
              <a:rPr lang="en-CA" dirty="0" smtClean="0"/>
              <a:t>Personal/School </a:t>
            </a:r>
            <a:r>
              <a:rPr lang="en-CA" dirty="0"/>
              <a:t>Learning Support Team Reflection: </a:t>
            </a:r>
            <a:endParaRPr lang="en-CA" dirty="0" smtClean="0"/>
          </a:p>
          <a:p>
            <a:pPr lvl="1"/>
            <a:r>
              <a:rPr lang="en-CA" sz="2200" dirty="0" smtClean="0"/>
              <a:t>Briefly </a:t>
            </a:r>
            <a:r>
              <a:rPr lang="en-CA" sz="2200" dirty="0"/>
              <a:t>share “a-ha” moments each of you had as you were discussing article sections with </a:t>
            </a:r>
            <a:r>
              <a:rPr lang="en-CA" sz="2200" dirty="0" smtClean="0"/>
              <a:t>others</a:t>
            </a:r>
          </a:p>
          <a:p>
            <a:pPr lvl="1"/>
            <a:r>
              <a:rPr lang="en-CA" sz="2200" dirty="0" smtClean="0"/>
              <a:t>As </a:t>
            </a:r>
            <a:r>
              <a:rPr lang="en-CA" sz="2200" dirty="0"/>
              <a:t>a </a:t>
            </a:r>
            <a:r>
              <a:rPr lang="en-CA" sz="2200" b="1" dirty="0" smtClean="0"/>
              <a:t>table group discuss the next action steps that you want to take from the information you have gleaned from this article.</a:t>
            </a:r>
          </a:p>
          <a:p>
            <a:pPr lvl="1"/>
            <a:r>
              <a:rPr lang="en-CA" sz="2200" b="1" dirty="0" smtClean="0"/>
              <a:t>Individually </a:t>
            </a:r>
            <a:r>
              <a:rPr lang="en-CA" sz="2200" b="1" dirty="0"/>
              <a:t>fill in the center box</a:t>
            </a:r>
            <a:r>
              <a:rPr lang="en-CA" sz="2200" dirty="0"/>
              <a:t> with next step action items that </a:t>
            </a:r>
            <a:r>
              <a:rPr lang="en-CA" sz="2200" dirty="0" smtClean="0"/>
              <a:t>would like to discuss and take back to your own school LST</a:t>
            </a:r>
            <a:endParaRPr lang="en-CA" sz="2200" dirty="0"/>
          </a:p>
        </p:txBody>
      </p:sp>
      <p:pic>
        <p:nvPicPr>
          <p:cNvPr id="1026" name="Picture 2" descr="d:\users\cchristiebill.CESD\AppData\Local\Microsoft\Windows\Temporary Internet Files\Content.IE5\OPQ8TAJ0\MP900385344[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1400" y="4267200"/>
            <a:ext cx="1679347" cy="2351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8519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82762"/>
          </a:xfrm>
        </p:spPr>
        <p:txBody>
          <a:bodyPr>
            <a:normAutofit/>
          </a:bodyPr>
          <a:lstStyle/>
          <a:p>
            <a:r>
              <a:rPr lang="en-US" dirty="0" smtClean="0"/>
              <a:t>Diamond Nine:</a:t>
            </a:r>
            <a:br>
              <a:rPr lang="en-US" dirty="0" smtClean="0"/>
            </a:br>
            <a:r>
              <a:rPr lang="en-US" dirty="0" smtClean="0"/>
              <a:t>What is most important for your teams?</a:t>
            </a:r>
            <a:endParaRPr lang="en-CA" dirty="0"/>
          </a:p>
        </p:txBody>
      </p:sp>
      <p:pic>
        <p:nvPicPr>
          <p:cNvPr id="1026" name="Picture 2" descr="d:\users\lsteele.CESD\AppData\Local\Microsoft\Windows\Temporary Internet Files\Content.IE5\BYOXPBYM\MC900432613[1].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667000" y="2286000"/>
            <a:ext cx="3212192" cy="3212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430763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Break…15 minutes</a:t>
            </a:r>
            <a:endParaRPr lang="en-CA" dirty="0"/>
          </a:p>
        </p:txBody>
      </p:sp>
      <p:sp>
        <p:nvSpPr>
          <p:cNvPr id="3" name="Content Placeholder 2"/>
          <p:cNvSpPr>
            <a:spLocks noGrp="1"/>
          </p:cNvSpPr>
          <p:nvPr>
            <p:ph idx="1"/>
          </p:nvPr>
        </p:nvSpPr>
        <p:spPr/>
        <p:txBody>
          <a:bodyPr/>
          <a:lstStyle/>
          <a:p>
            <a:endParaRPr lang="en-CA" dirty="0"/>
          </a:p>
        </p:txBody>
      </p:sp>
      <p:pic>
        <p:nvPicPr>
          <p:cNvPr id="5122" name="Picture 2" descr="d:\users\lsteele.CESD\AppData\Local\Microsoft\Windows\Temporary Internet Files\Content.IE5\BYOXPBYM\MP90030963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8829" y="2133600"/>
            <a:ext cx="2609088"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6318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Team Problem Solving</a:t>
            </a:r>
            <a:endParaRPr lang="en-CA" dirty="0"/>
          </a:p>
        </p:txBody>
      </p:sp>
      <p:sp>
        <p:nvSpPr>
          <p:cNvPr id="3" name="Content Placeholder 2"/>
          <p:cNvSpPr>
            <a:spLocks noGrp="1"/>
          </p:cNvSpPr>
          <p:nvPr>
            <p:ph idx="1"/>
          </p:nvPr>
        </p:nvSpPr>
        <p:spPr/>
        <p:txBody>
          <a:bodyPr/>
          <a:lstStyle/>
          <a:p>
            <a:r>
              <a:rPr lang="en-US" dirty="0" smtClean="0"/>
              <a:t>10 minutes with team</a:t>
            </a:r>
          </a:p>
          <a:p>
            <a:r>
              <a:rPr lang="en-US" dirty="0" smtClean="0"/>
              <a:t>10 minutes as a table group</a:t>
            </a:r>
            <a:endParaRPr lang="en-CA" dirty="0"/>
          </a:p>
        </p:txBody>
      </p:sp>
      <p:pic>
        <p:nvPicPr>
          <p:cNvPr id="4100" name="Picture 4" descr="d:\users\jsalmon.CESD\AppData\Local\Microsoft\Windows\Temporary Internet Files\Content.IE5\4UNSDMQU\MC900078627[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19400" y="2607763"/>
            <a:ext cx="4016999" cy="3945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460759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CA" dirty="0"/>
          </a:p>
        </p:txBody>
      </p:sp>
      <p:sp>
        <p:nvSpPr>
          <p:cNvPr id="3" name="Content Placeholder 2"/>
          <p:cNvSpPr>
            <a:spLocks noGrp="1"/>
          </p:cNvSpPr>
          <p:nvPr>
            <p:ph sz="half" idx="1"/>
          </p:nvPr>
        </p:nvSpPr>
        <p:spPr/>
        <p:txBody>
          <a:bodyPr/>
          <a:lstStyle/>
          <a:p>
            <a:r>
              <a:rPr lang="en-US" dirty="0"/>
              <a:t>Clarifying your specific goals and strategies.</a:t>
            </a:r>
            <a:endParaRPr lang="en-CA" dirty="0"/>
          </a:p>
          <a:p>
            <a:pPr lvl="1"/>
            <a:r>
              <a:rPr lang="en-US" dirty="0" smtClean="0"/>
              <a:t>We will touch base with you at your school.</a:t>
            </a:r>
          </a:p>
          <a:p>
            <a:endParaRPr lang="en-US" dirty="0" smtClean="0"/>
          </a:p>
        </p:txBody>
      </p:sp>
      <p:pic>
        <p:nvPicPr>
          <p:cNvPr id="2051" name="Picture 3" descr="d:\users\lsteele.CESD\AppData\Local\Microsoft\Windows\Temporary Internet Files\Content.IE5\BYOXPBYM\MP900424439[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8961" y="1524000"/>
            <a:ext cx="4680857" cy="327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81931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Group Introductions:</a:t>
            </a:r>
            <a:endParaRPr lang="en-CA" dirty="0"/>
          </a:p>
        </p:txBody>
      </p:sp>
      <p:sp>
        <p:nvSpPr>
          <p:cNvPr id="3" name="Content Placeholder 2"/>
          <p:cNvSpPr>
            <a:spLocks noGrp="1"/>
          </p:cNvSpPr>
          <p:nvPr>
            <p:ph sz="half" idx="1"/>
          </p:nvPr>
        </p:nvSpPr>
        <p:spPr/>
        <p:txBody>
          <a:bodyPr>
            <a:normAutofit fontScale="92500" lnSpcReduction="10000"/>
          </a:bodyPr>
          <a:lstStyle/>
          <a:p>
            <a:pPr marL="0" indent="0">
              <a:buNone/>
            </a:pPr>
            <a:r>
              <a:rPr lang="en-US" sz="3200" dirty="0" smtClean="0">
                <a:solidFill>
                  <a:srgbClr val="FFFF00"/>
                </a:solidFill>
              </a:rPr>
              <a:t>Around the table:</a:t>
            </a:r>
          </a:p>
          <a:p>
            <a:pPr marL="514350" indent="-514350">
              <a:buFont typeface="+mj-lt"/>
              <a:buAutoNum type="arabicPeriod"/>
            </a:pPr>
            <a:r>
              <a:rPr lang="en-US" dirty="0" smtClean="0"/>
              <a:t>Name &amp; School</a:t>
            </a:r>
          </a:p>
          <a:p>
            <a:pPr marL="514350" indent="-514350">
              <a:buFont typeface="+mj-lt"/>
              <a:buAutoNum type="arabicPeriod"/>
            </a:pPr>
            <a:r>
              <a:rPr lang="en-US" dirty="0" smtClean="0"/>
              <a:t>Subjects or grade levels</a:t>
            </a:r>
          </a:p>
          <a:p>
            <a:pPr marL="514350" indent="-514350">
              <a:buFont typeface="+mj-lt"/>
              <a:buAutoNum type="arabicPeriod"/>
            </a:pPr>
            <a:r>
              <a:rPr lang="en-US" dirty="0" smtClean="0"/>
              <a:t>One person you know in this room…</a:t>
            </a:r>
          </a:p>
          <a:p>
            <a:pPr marL="514350" indent="-514350">
              <a:buFont typeface="+mj-lt"/>
              <a:buAutoNum type="arabicPeriod"/>
            </a:pPr>
            <a:r>
              <a:rPr lang="en-US" dirty="0" smtClean="0"/>
              <a:t>How did you get to be part of your schools LST?</a:t>
            </a:r>
          </a:p>
          <a:p>
            <a:pPr marL="514350" indent="-514350">
              <a:buFont typeface="+mj-lt"/>
              <a:buAutoNum type="arabicPeriod"/>
            </a:pPr>
            <a:r>
              <a:rPr lang="en-US" dirty="0" smtClean="0"/>
              <a:t>Something that’s on your bucket list…</a:t>
            </a:r>
          </a:p>
          <a:p>
            <a:pPr marL="514350" indent="-514350">
              <a:buFont typeface="+mj-lt"/>
              <a:buAutoNum type="arabicPeriod"/>
            </a:pPr>
            <a:r>
              <a:rPr lang="en-US" dirty="0" smtClean="0"/>
              <a:t>Your pet peeve…</a:t>
            </a:r>
            <a:endParaRPr lang="en-CA" dirty="0"/>
          </a:p>
        </p:txBody>
      </p:sp>
      <p:pic>
        <p:nvPicPr>
          <p:cNvPr id="1028" name="Picture 4" descr="d:\users\lsteele.CESD\AppData\Local\Microsoft\Windows\Temporary Internet Files\Content.IE5\BYOXPBYM\MC910216324[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752600"/>
            <a:ext cx="3936821"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36347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What’s the big picture?</a:t>
            </a:r>
            <a:endParaRPr lang="en-CA"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12" y="2289941"/>
            <a:ext cx="8991600" cy="2278117"/>
          </a:xfrm>
          <a:prstGeom prst="rect">
            <a:avLst/>
          </a:prstGeom>
        </p:spPr>
      </p:pic>
    </p:spTree>
    <p:extLst>
      <p:ext uri="{BB962C8B-B14F-4D97-AF65-F5344CB8AC3E}">
        <p14:creationId xmlns:p14="http://schemas.microsoft.com/office/powerpoint/2010/main" val="6780874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you hope to accomplish?</a:t>
            </a:r>
            <a:endParaRPr lang="en-CA" dirty="0"/>
          </a:p>
        </p:txBody>
      </p:sp>
      <p:pic>
        <p:nvPicPr>
          <p:cNvPr id="9218" name="Picture 2" descr="d:\users\lsteele.CESD\AppData\Local\Microsoft\Windows\Temporary Internet Files\Content.IE5\0O5G3NBH\MP900442372[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67515" y="1600200"/>
            <a:ext cx="6808970"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91812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the Airplane</a:t>
            </a:r>
            <a:endParaRPr lang="en-CA" dirty="0"/>
          </a:p>
        </p:txBody>
      </p:sp>
      <p:pic>
        <p:nvPicPr>
          <p:cNvPr id="4" name="Building an Airplan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555750" y="1600200"/>
            <a:ext cx="6034088" cy="4525963"/>
          </a:xfrm>
        </p:spPr>
      </p:pic>
    </p:spTree>
    <p:extLst>
      <p:ext uri="{BB962C8B-B14F-4D97-AF65-F5344CB8AC3E}">
        <p14:creationId xmlns:p14="http://schemas.microsoft.com/office/powerpoint/2010/main" val="11086955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Fred &amp; George</a:t>
            </a:r>
            <a:endParaRPr lang="en-CA" b="1" dirty="0"/>
          </a:p>
        </p:txBody>
      </p:sp>
      <p:pic>
        <p:nvPicPr>
          <p:cNvPr id="1030" name="Picture 6" descr="d:\users\jsalmon.CESD\AppData\Local\Microsoft\Windows\Temporary Internet Files\Content.IE5\661XKM43\MP900438701[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71600" y="2017776"/>
            <a:ext cx="6400800" cy="3925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93010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1357290" y="4786322"/>
            <a:ext cx="128588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643174" y="4071942"/>
            <a:ext cx="128588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929058" y="3357562"/>
            <a:ext cx="128588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214942" y="2643182"/>
            <a:ext cx="128588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500826" y="1928802"/>
            <a:ext cx="128588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flipH="1" flipV="1">
            <a:off x="2285984" y="4429132"/>
            <a:ext cx="71438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flipH="1" flipV="1">
            <a:off x="3572662" y="3713958"/>
            <a:ext cx="71438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flipH="1" flipV="1">
            <a:off x="4858546" y="2999578"/>
            <a:ext cx="71438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flipH="1" flipV="1">
            <a:off x="6144430" y="2285198"/>
            <a:ext cx="71438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357290" y="4143380"/>
            <a:ext cx="1071570" cy="369332"/>
          </a:xfrm>
          <a:prstGeom prst="rect">
            <a:avLst/>
          </a:prstGeom>
          <a:noFill/>
        </p:spPr>
        <p:txBody>
          <a:bodyPr wrap="square" rtlCol="0">
            <a:spAutoFit/>
          </a:bodyPr>
          <a:lstStyle/>
          <a:p>
            <a:r>
              <a:rPr lang="en-US" b="1" dirty="0" smtClean="0">
                <a:solidFill>
                  <a:srgbClr val="C00000"/>
                </a:solidFill>
              </a:rPr>
              <a:t>Telling</a:t>
            </a:r>
            <a:endParaRPr lang="en-US" b="1" dirty="0">
              <a:solidFill>
                <a:srgbClr val="C00000"/>
              </a:solidFill>
            </a:endParaRPr>
          </a:p>
        </p:txBody>
      </p:sp>
      <p:sp>
        <p:nvSpPr>
          <p:cNvPr id="23" name="TextBox 22"/>
          <p:cNvSpPr txBox="1"/>
          <p:nvPr/>
        </p:nvSpPr>
        <p:spPr>
          <a:xfrm>
            <a:off x="2643174" y="3500438"/>
            <a:ext cx="1071570" cy="378856"/>
          </a:xfrm>
          <a:prstGeom prst="rect">
            <a:avLst/>
          </a:prstGeom>
          <a:noFill/>
        </p:spPr>
        <p:txBody>
          <a:bodyPr wrap="square" rtlCol="0">
            <a:spAutoFit/>
          </a:bodyPr>
          <a:lstStyle/>
          <a:p>
            <a:r>
              <a:rPr lang="en-US" b="1" dirty="0" smtClean="0">
                <a:solidFill>
                  <a:srgbClr val="C00000"/>
                </a:solidFill>
              </a:rPr>
              <a:t>Selling</a:t>
            </a:r>
            <a:endParaRPr lang="en-US" b="1" dirty="0">
              <a:solidFill>
                <a:srgbClr val="C00000"/>
              </a:solidFill>
            </a:endParaRPr>
          </a:p>
        </p:txBody>
      </p:sp>
      <p:sp>
        <p:nvSpPr>
          <p:cNvPr id="24" name="TextBox 23"/>
          <p:cNvSpPr txBox="1"/>
          <p:nvPr/>
        </p:nvSpPr>
        <p:spPr>
          <a:xfrm>
            <a:off x="3929058" y="2786058"/>
            <a:ext cx="1071570" cy="369332"/>
          </a:xfrm>
          <a:prstGeom prst="rect">
            <a:avLst/>
          </a:prstGeom>
          <a:noFill/>
        </p:spPr>
        <p:txBody>
          <a:bodyPr wrap="square" rtlCol="0">
            <a:spAutoFit/>
          </a:bodyPr>
          <a:lstStyle/>
          <a:p>
            <a:r>
              <a:rPr lang="en-US" b="1" dirty="0" smtClean="0">
                <a:solidFill>
                  <a:srgbClr val="262673"/>
                </a:solidFill>
              </a:rPr>
              <a:t>Testing</a:t>
            </a:r>
            <a:endParaRPr lang="en-US" b="1" dirty="0">
              <a:solidFill>
                <a:srgbClr val="262673"/>
              </a:solidFill>
            </a:endParaRPr>
          </a:p>
        </p:txBody>
      </p:sp>
      <p:sp>
        <p:nvSpPr>
          <p:cNvPr id="25" name="TextBox 24"/>
          <p:cNvSpPr txBox="1"/>
          <p:nvPr/>
        </p:nvSpPr>
        <p:spPr>
          <a:xfrm>
            <a:off x="4929190" y="2071678"/>
            <a:ext cx="1500198" cy="369332"/>
          </a:xfrm>
          <a:prstGeom prst="rect">
            <a:avLst/>
          </a:prstGeom>
          <a:noFill/>
        </p:spPr>
        <p:txBody>
          <a:bodyPr wrap="square" rtlCol="0">
            <a:spAutoFit/>
          </a:bodyPr>
          <a:lstStyle/>
          <a:p>
            <a:r>
              <a:rPr lang="en-US" b="1" dirty="0" smtClean="0">
                <a:solidFill>
                  <a:srgbClr val="00CC00"/>
                </a:solidFill>
              </a:rPr>
              <a:t>Consulting</a:t>
            </a:r>
            <a:endParaRPr lang="en-US" b="1" dirty="0">
              <a:solidFill>
                <a:srgbClr val="00CC00"/>
              </a:solidFill>
            </a:endParaRPr>
          </a:p>
        </p:txBody>
      </p:sp>
      <p:sp>
        <p:nvSpPr>
          <p:cNvPr id="26" name="TextBox 25"/>
          <p:cNvSpPr txBox="1"/>
          <p:nvPr/>
        </p:nvSpPr>
        <p:spPr>
          <a:xfrm>
            <a:off x="6429388" y="1357298"/>
            <a:ext cx="1714512" cy="369332"/>
          </a:xfrm>
          <a:prstGeom prst="rect">
            <a:avLst/>
          </a:prstGeom>
          <a:noFill/>
        </p:spPr>
        <p:txBody>
          <a:bodyPr wrap="square" rtlCol="0">
            <a:spAutoFit/>
          </a:bodyPr>
          <a:lstStyle/>
          <a:p>
            <a:r>
              <a:rPr lang="en-US" b="1" dirty="0" smtClean="0">
                <a:solidFill>
                  <a:srgbClr val="00CC00"/>
                </a:solidFill>
              </a:rPr>
              <a:t>Co-Creating</a:t>
            </a:r>
            <a:endParaRPr lang="en-US" b="1" dirty="0">
              <a:solidFill>
                <a:srgbClr val="00CC00"/>
              </a:solidFill>
            </a:endParaRPr>
          </a:p>
        </p:txBody>
      </p:sp>
      <p:cxnSp>
        <p:nvCxnSpPr>
          <p:cNvPr id="29" name="Straight Connector 28"/>
          <p:cNvCxnSpPr/>
          <p:nvPr/>
        </p:nvCxnSpPr>
        <p:spPr>
          <a:xfrm>
            <a:off x="1214414" y="5500702"/>
            <a:ext cx="128588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643174" y="5357826"/>
            <a:ext cx="3357586" cy="369332"/>
          </a:xfrm>
          <a:prstGeom prst="rect">
            <a:avLst/>
          </a:prstGeom>
          <a:noFill/>
        </p:spPr>
        <p:txBody>
          <a:bodyPr wrap="square" rtlCol="0">
            <a:spAutoFit/>
          </a:bodyPr>
          <a:lstStyle/>
          <a:p>
            <a:r>
              <a:rPr lang="en-US" dirty="0" smtClean="0"/>
              <a:t>Degree of Active Involvement </a:t>
            </a:r>
            <a:endParaRPr lang="en-US" dirty="0"/>
          </a:p>
        </p:txBody>
      </p:sp>
      <p:cxnSp>
        <p:nvCxnSpPr>
          <p:cNvPr id="37" name="Straight Arrow Connector 36"/>
          <p:cNvCxnSpPr/>
          <p:nvPr/>
        </p:nvCxnSpPr>
        <p:spPr>
          <a:xfrm>
            <a:off x="5786446" y="5500702"/>
            <a:ext cx="207170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357290" y="6143644"/>
            <a:ext cx="5857916" cy="276999"/>
          </a:xfrm>
          <a:prstGeom prst="rect">
            <a:avLst/>
          </a:prstGeom>
          <a:noFill/>
        </p:spPr>
        <p:txBody>
          <a:bodyPr wrap="square" rtlCol="0">
            <a:spAutoFit/>
          </a:bodyPr>
          <a:lstStyle/>
          <a:p>
            <a:r>
              <a:rPr lang="fr-FR" sz="1200" b="1" dirty="0" err="1" smtClean="0">
                <a:latin typeface="Verdana" pitchFamily="34" charset="0"/>
              </a:rPr>
              <a:t>Adapted</a:t>
            </a:r>
            <a:r>
              <a:rPr lang="fr-FR" sz="1200" b="1" dirty="0" smtClean="0">
                <a:latin typeface="Verdana" pitchFamily="34" charset="0"/>
              </a:rPr>
              <a:t> </a:t>
            </a:r>
            <a:r>
              <a:rPr lang="fr-FR" sz="1200" b="1" dirty="0" err="1" smtClean="0">
                <a:latin typeface="Verdana" pitchFamily="34" charset="0"/>
              </a:rPr>
              <a:t>from</a:t>
            </a:r>
            <a:r>
              <a:rPr lang="fr-FR" sz="1200" b="1" dirty="0" smtClean="0">
                <a:latin typeface="Verdana" pitchFamily="34" charset="0"/>
              </a:rPr>
              <a:t>: </a:t>
            </a:r>
            <a:r>
              <a:rPr lang="fr-FR" sz="1200" b="1" dirty="0" err="1" smtClean="0">
                <a:latin typeface="Verdana" pitchFamily="34" charset="0"/>
              </a:rPr>
              <a:t>Senge</a:t>
            </a:r>
            <a:r>
              <a:rPr lang="fr-FR" sz="1200" b="1" dirty="0" smtClean="0">
                <a:latin typeface="Verdana" pitchFamily="34" charset="0"/>
              </a:rPr>
              <a:t>, (1994), The </a:t>
            </a:r>
            <a:r>
              <a:rPr lang="fr-FR" sz="1200" b="1" dirty="0" err="1" smtClean="0">
                <a:latin typeface="Verdana" pitchFamily="34" charset="0"/>
              </a:rPr>
              <a:t>Fifth</a:t>
            </a:r>
            <a:r>
              <a:rPr lang="fr-FR" sz="1200" b="1" dirty="0" smtClean="0">
                <a:latin typeface="Verdana" pitchFamily="34" charset="0"/>
              </a:rPr>
              <a:t> Discipline Field book. </a:t>
            </a:r>
            <a:endParaRPr lang="fr-FR" sz="1200" dirty="0" smtClean="0"/>
          </a:p>
        </p:txBody>
      </p:sp>
      <p:sp>
        <p:nvSpPr>
          <p:cNvPr id="43" name="TextBox 42"/>
          <p:cNvSpPr txBox="1"/>
          <p:nvPr/>
        </p:nvSpPr>
        <p:spPr>
          <a:xfrm>
            <a:off x="714348" y="862024"/>
            <a:ext cx="6357982" cy="769441"/>
          </a:xfrm>
          <a:prstGeom prst="rect">
            <a:avLst/>
          </a:prstGeom>
          <a:noFill/>
        </p:spPr>
        <p:txBody>
          <a:bodyPr wrap="square" rtlCol="0">
            <a:spAutoFit/>
          </a:bodyPr>
          <a:lstStyle/>
          <a:p>
            <a:pPr algn="ctr"/>
            <a:r>
              <a:rPr lang="en-US" sz="4400" dirty="0" smtClean="0">
                <a:latin typeface="+mj-lt"/>
              </a:rPr>
              <a:t>Shared Vision</a:t>
            </a:r>
            <a:endParaRPr lang="en-US" sz="4400" dirty="0">
              <a:latin typeface="+mj-lt"/>
            </a:endParaRPr>
          </a:p>
        </p:txBody>
      </p:sp>
    </p:spTree>
    <p:extLst>
      <p:ext uri="{BB962C8B-B14F-4D97-AF65-F5344CB8AC3E}">
        <p14:creationId xmlns:p14="http://schemas.microsoft.com/office/powerpoint/2010/main" val="28446745"/>
      </p:ext>
    </p:extLst>
  </p:cSld>
  <p:clrMapOvr>
    <a:masterClrMapping/>
  </p:clrMapOvr>
  <p:timing>
    <p:tnLst>
      <p:par>
        <p:cTn id="1" dur="indefinite" restart="never" nodeType="tmRoot"/>
      </p:par>
    </p:tnLst>
  </p:timing>
</p:sld>
</file>

<file path=ppt/theme/theme1.xml><?xml version="1.0" encoding="utf-8"?>
<a:theme xmlns:a="http://schemas.openxmlformats.org/drawingml/2006/main" name="Thatch">
  <a:themeElements>
    <a:clrScheme name="Thatch">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Median">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hatch">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1118</TotalTime>
  <Words>1506</Words>
  <Application>Microsoft Office PowerPoint</Application>
  <PresentationFormat>On-screen Show (4:3)</PresentationFormat>
  <Paragraphs>191</Paragraphs>
  <Slides>39</Slides>
  <Notes>11</Notes>
  <HiddenSlides>0</HiddenSlides>
  <MMClips>1</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Thatch</vt:lpstr>
      <vt:lpstr>LS - LST</vt:lpstr>
      <vt:lpstr>Essential Questions</vt:lpstr>
      <vt:lpstr>Our Day:</vt:lpstr>
      <vt:lpstr>Table Group Introductions:</vt:lpstr>
      <vt:lpstr>What’s the big picture?</vt:lpstr>
      <vt:lpstr>What do you hope to accomplish?</vt:lpstr>
      <vt:lpstr>Building the Airplane</vt:lpstr>
      <vt:lpstr>Fred &amp; George</vt:lpstr>
      <vt:lpstr>PowerPoint Presentation</vt:lpstr>
      <vt:lpstr>PowerPoint Presentation</vt:lpstr>
      <vt:lpstr>PowerPoint Presentation</vt:lpstr>
      <vt:lpstr>What’s your picture?</vt:lpstr>
      <vt:lpstr>How does your LST fit into the big picture?</vt:lpstr>
      <vt:lpstr>How does your LST fit into the big picture?</vt:lpstr>
      <vt:lpstr>   As you went through this process… </vt:lpstr>
      <vt:lpstr>Break…15 minutes</vt:lpstr>
      <vt:lpstr>Architect Builder</vt:lpstr>
      <vt:lpstr>What am I supposed to do a an LST member?</vt:lpstr>
      <vt:lpstr>Learning Support Teams </vt:lpstr>
      <vt:lpstr>Moving From…Isolated Work</vt:lpstr>
      <vt:lpstr>Moving To…Learning Support Teams</vt:lpstr>
      <vt:lpstr>What am I supposed to do a an LST member?</vt:lpstr>
      <vt:lpstr>Thoughts on Coaching</vt:lpstr>
      <vt:lpstr>First Word, Last Word</vt:lpstr>
      <vt:lpstr>Key Messages on Coaching</vt:lpstr>
      <vt:lpstr>Learning Support Teams</vt:lpstr>
      <vt:lpstr>Questions?</vt:lpstr>
      <vt:lpstr>Lunch – back at 12:45</vt:lpstr>
      <vt:lpstr>News n’ Notes</vt:lpstr>
      <vt:lpstr>“Give Me Five”- Icebreaker!  </vt:lpstr>
      <vt:lpstr>PowerPoint Presentation</vt:lpstr>
      <vt:lpstr>7 Qualities of a High Performing Team- Laura Lipton</vt:lpstr>
      <vt:lpstr>Article Collaborative Reflective Process</vt:lpstr>
      <vt:lpstr>PowerPoint Presentation</vt:lpstr>
      <vt:lpstr>Back At Your Home Table…</vt:lpstr>
      <vt:lpstr>Diamond Nine: What is most important for your teams?</vt:lpstr>
      <vt:lpstr>Break…15 minutes</vt:lpstr>
      <vt:lpstr>Team Problem Solving</vt:lpstr>
      <vt:lpstr>Next Steps</vt:lpstr>
    </vt:vector>
  </TitlesOfParts>
  <Company>Chinook's Edge School Division No. 73</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LS - LST</dc:title>
  <dc:creator>Technology Services</dc:creator>
  <cp:lastModifiedBy>Technology Services</cp:lastModifiedBy>
  <cp:revision>49</cp:revision>
  <dcterms:created xsi:type="dcterms:W3CDTF">2012-09-22T16:30:26Z</dcterms:created>
  <dcterms:modified xsi:type="dcterms:W3CDTF">2012-10-02T01:37:52Z</dcterms:modified>
</cp:coreProperties>
</file>